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890" r:id="rId2"/>
    <p:sldMasterId id="2147483934" r:id="rId3"/>
    <p:sldMasterId id="2147483953" r:id="rId4"/>
    <p:sldMasterId id="2147483971" r:id="rId5"/>
    <p:sldMasterId id="2147483983" r:id="rId6"/>
    <p:sldMasterId id="2147484008" r:id="rId7"/>
    <p:sldMasterId id="2147484020" r:id="rId8"/>
  </p:sldMasterIdLst>
  <p:notesMasterIdLst>
    <p:notesMasterId r:id="rId26"/>
  </p:notesMasterIdLst>
  <p:sldIdLst>
    <p:sldId id="339" r:id="rId9"/>
    <p:sldId id="345" r:id="rId10"/>
    <p:sldId id="336" r:id="rId11"/>
    <p:sldId id="348" r:id="rId12"/>
    <p:sldId id="351" r:id="rId13"/>
    <p:sldId id="352" r:id="rId14"/>
    <p:sldId id="353" r:id="rId15"/>
    <p:sldId id="354" r:id="rId16"/>
    <p:sldId id="355" r:id="rId17"/>
    <p:sldId id="356" r:id="rId18"/>
    <p:sldId id="293" r:id="rId19"/>
    <p:sldId id="260" r:id="rId20"/>
    <p:sldId id="302" r:id="rId21"/>
    <p:sldId id="313" r:id="rId22"/>
    <p:sldId id="314" r:id="rId23"/>
    <p:sldId id="320" r:id="rId24"/>
    <p:sldId id="32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EC71E1-CB05-4773-B166-9935B0C6311A}">
          <p14:sldIdLst>
            <p14:sldId id="339"/>
            <p14:sldId id="345"/>
            <p14:sldId id="336"/>
            <p14:sldId id="348"/>
            <p14:sldId id="351"/>
            <p14:sldId id="352"/>
            <p14:sldId id="353"/>
            <p14:sldId id="354"/>
            <p14:sldId id="355"/>
            <p14:sldId id="356"/>
            <p14:sldId id="293"/>
            <p14:sldId id="260"/>
            <p14:sldId id="302"/>
            <p14:sldId id="313"/>
            <p14:sldId id="314"/>
            <p14:sldId id="320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5971" autoAdjust="0"/>
  </p:normalViewPr>
  <p:slideViewPr>
    <p:cSldViewPr>
      <p:cViewPr varScale="1">
        <p:scale>
          <a:sx n="109" d="100"/>
          <a:sy n="109" d="100"/>
        </p:scale>
        <p:origin x="12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7CD02-3CC8-4738-9828-D39046189FFF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A19FD-46B7-49F9-AD02-9C19B0267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78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A19FD-46B7-49F9-AD02-9C19B0267DA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9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96" y="3429054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54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9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3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43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54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6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87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2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95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24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77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37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72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Мы</a:t>
            </a:r>
            <a:r>
              <a:rPr spc="-15" dirty="0"/>
              <a:t> </a:t>
            </a:r>
            <a:r>
              <a:rPr spc="-5" dirty="0"/>
              <a:t>против</a:t>
            </a:r>
            <a:r>
              <a:rPr spc="-20" dirty="0"/>
              <a:t> </a:t>
            </a:r>
            <a:r>
              <a:rPr spc="-5" dirty="0"/>
              <a:t>коррупции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здравоохранении!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97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8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4"/>
            <a:ext cx="9144000" cy="479714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" y="901590"/>
            <a:ext cx="9143999" cy="37787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0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61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Мы</a:t>
            </a:r>
            <a:r>
              <a:rPr spc="-15" dirty="0"/>
              <a:t> </a:t>
            </a:r>
            <a:r>
              <a:rPr spc="-5" dirty="0"/>
              <a:t>против</a:t>
            </a:r>
            <a:r>
              <a:rPr spc="-20" dirty="0"/>
              <a:t> </a:t>
            </a:r>
            <a:r>
              <a:rPr spc="-5" dirty="0"/>
              <a:t>коррупции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здравоохранении!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4442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Мы</a:t>
            </a:r>
            <a:r>
              <a:rPr spc="-15" dirty="0"/>
              <a:t> </a:t>
            </a:r>
            <a:r>
              <a:rPr spc="-5" dirty="0"/>
              <a:t>против</a:t>
            </a:r>
            <a:r>
              <a:rPr spc="-20" dirty="0"/>
              <a:t> </a:t>
            </a:r>
            <a:r>
              <a:rPr spc="-5" dirty="0"/>
              <a:t>коррупции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здравоохранении!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2782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Мы</a:t>
            </a:r>
            <a:r>
              <a:rPr spc="-15" dirty="0"/>
              <a:t> </a:t>
            </a:r>
            <a:r>
              <a:rPr spc="-5" dirty="0"/>
              <a:t>против</a:t>
            </a:r>
            <a:r>
              <a:rPr spc="-20" dirty="0"/>
              <a:t> </a:t>
            </a:r>
            <a:r>
              <a:rPr spc="-5" dirty="0"/>
              <a:t>коррупции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здравоохранении!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09929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Мы</a:t>
            </a:r>
            <a:r>
              <a:rPr spc="-15" dirty="0"/>
              <a:t> </a:t>
            </a:r>
            <a:r>
              <a:rPr spc="-5" dirty="0"/>
              <a:t>против</a:t>
            </a:r>
            <a:r>
              <a:rPr spc="-20" dirty="0"/>
              <a:t> </a:t>
            </a:r>
            <a:r>
              <a:rPr spc="-5" dirty="0"/>
              <a:t>коррупции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здравоохранении!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243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Мы</a:t>
            </a:r>
            <a:r>
              <a:rPr spc="-15" dirty="0"/>
              <a:t> </a:t>
            </a:r>
            <a:r>
              <a:rPr spc="-5" dirty="0"/>
              <a:t>против</a:t>
            </a:r>
            <a:r>
              <a:rPr spc="-20" dirty="0"/>
              <a:t> </a:t>
            </a:r>
            <a:r>
              <a:rPr spc="-5" dirty="0"/>
              <a:t>коррупции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здравоохранении!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496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73E87"/>
                </a:solidFill>
              </a:rPr>
              <a:pPr/>
              <a:t>04.10.2024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033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ru-RU"/>
              <a:t>Мы</a:t>
            </a:r>
            <a:r>
              <a:rPr lang="ru-RU" spc="-15"/>
              <a:t> </a:t>
            </a:r>
            <a:r>
              <a:rPr lang="ru-RU" spc="-5"/>
              <a:t>против</a:t>
            </a:r>
            <a:r>
              <a:rPr lang="ru-RU" spc="-20"/>
              <a:t> </a:t>
            </a:r>
            <a:r>
              <a:rPr lang="ru-RU" spc="-5"/>
              <a:t>коррупции</a:t>
            </a:r>
            <a:r>
              <a:rPr lang="ru-RU" spc="-25"/>
              <a:t> </a:t>
            </a:r>
            <a:r>
              <a:rPr lang="ru-RU"/>
              <a:t>в</a:t>
            </a:r>
            <a:r>
              <a:rPr lang="ru-RU" spc="-10"/>
              <a:t> </a:t>
            </a:r>
            <a:r>
              <a:rPr lang="ru-RU" spc="-5"/>
              <a:t>здравоохранении!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66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7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75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850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982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645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26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279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524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919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66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321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1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31" y="4087564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7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0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4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845" y="56514"/>
            <a:ext cx="8974307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186" y="2461070"/>
            <a:ext cx="625157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8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8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8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3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3" y="6250218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1" y="6250218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217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0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8301" y="2155507"/>
            <a:ext cx="724739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3352" y="2071211"/>
            <a:ext cx="615729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707" y="6483629"/>
            <a:ext cx="377528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Мы</a:t>
            </a:r>
            <a:r>
              <a:rPr spc="-15" dirty="0"/>
              <a:t> </a:t>
            </a:r>
            <a:r>
              <a:rPr spc="-5" dirty="0"/>
              <a:t>против</a:t>
            </a:r>
            <a:r>
              <a:rPr spc="-20" dirty="0"/>
              <a:t> </a:t>
            </a:r>
            <a:r>
              <a:rPr spc="-5" dirty="0"/>
              <a:t>коррупции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здравоохранении!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06816" y="6483629"/>
            <a:ext cx="30903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105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Presentation.ppt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3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9" Type="http://schemas.openxmlformats.org/officeDocument/2006/relationships/image" Target="../media/image88.png"/><Relationship Id="rId21" Type="http://schemas.openxmlformats.org/officeDocument/2006/relationships/image" Target="../media/image70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56.png"/><Relationship Id="rId2" Type="http://schemas.openxmlformats.org/officeDocument/2006/relationships/image" Target="../media/image33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jp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7.png"/><Relationship Id="rId21" Type="http://schemas.openxmlformats.org/officeDocument/2006/relationships/image" Target="../media/image112.png"/><Relationship Id="rId34" Type="http://schemas.openxmlformats.org/officeDocument/2006/relationships/image" Target="../media/image125.png"/><Relationship Id="rId42" Type="http://schemas.openxmlformats.org/officeDocument/2006/relationships/image" Target="../media/image133.png"/><Relationship Id="rId47" Type="http://schemas.openxmlformats.org/officeDocument/2006/relationships/image" Target="../media/image138.png"/><Relationship Id="rId50" Type="http://schemas.openxmlformats.org/officeDocument/2006/relationships/image" Target="../media/image141.png"/><Relationship Id="rId55" Type="http://schemas.openxmlformats.org/officeDocument/2006/relationships/image" Target="../media/image146.png"/><Relationship Id="rId63" Type="http://schemas.openxmlformats.org/officeDocument/2006/relationships/image" Target="../media/image154.png"/><Relationship Id="rId7" Type="http://schemas.openxmlformats.org/officeDocument/2006/relationships/image" Target="../media/image98.png"/><Relationship Id="rId2" Type="http://schemas.openxmlformats.org/officeDocument/2006/relationships/image" Target="../media/image33.png"/><Relationship Id="rId16" Type="http://schemas.openxmlformats.org/officeDocument/2006/relationships/image" Target="../media/image107.png"/><Relationship Id="rId29" Type="http://schemas.openxmlformats.org/officeDocument/2006/relationships/image" Target="../media/image120.png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32" Type="http://schemas.openxmlformats.org/officeDocument/2006/relationships/image" Target="../media/image123.png"/><Relationship Id="rId37" Type="http://schemas.openxmlformats.org/officeDocument/2006/relationships/image" Target="../media/image128.png"/><Relationship Id="rId40" Type="http://schemas.openxmlformats.org/officeDocument/2006/relationships/image" Target="../media/image131.png"/><Relationship Id="rId45" Type="http://schemas.openxmlformats.org/officeDocument/2006/relationships/image" Target="../media/image136.png"/><Relationship Id="rId53" Type="http://schemas.openxmlformats.org/officeDocument/2006/relationships/image" Target="../media/image144.png"/><Relationship Id="rId58" Type="http://schemas.openxmlformats.org/officeDocument/2006/relationships/image" Target="../media/image149.png"/><Relationship Id="rId66" Type="http://schemas.openxmlformats.org/officeDocument/2006/relationships/image" Target="../media/image157.png"/><Relationship Id="rId5" Type="http://schemas.openxmlformats.org/officeDocument/2006/relationships/image" Target="../media/image96.png"/><Relationship Id="rId61" Type="http://schemas.openxmlformats.org/officeDocument/2006/relationships/image" Target="../media/image152.png"/><Relationship Id="rId19" Type="http://schemas.openxmlformats.org/officeDocument/2006/relationships/image" Target="../media/image11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Relationship Id="rId27" Type="http://schemas.openxmlformats.org/officeDocument/2006/relationships/image" Target="../media/image118.png"/><Relationship Id="rId30" Type="http://schemas.openxmlformats.org/officeDocument/2006/relationships/image" Target="../media/image121.png"/><Relationship Id="rId35" Type="http://schemas.openxmlformats.org/officeDocument/2006/relationships/image" Target="../media/image126.png"/><Relationship Id="rId43" Type="http://schemas.openxmlformats.org/officeDocument/2006/relationships/image" Target="../media/image134.png"/><Relationship Id="rId48" Type="http://schemas.openxmlformats.org/officeDocument/2006/relationships/image" Target="../media/image139.png"/><Relationship Id="rId56" Type="http://schemas.openxmlformats.org/officeDocument/2006/relationships/image" Target="../media/image147.png"/><Relationship Id="rId64" Type="http://schemas.openxmlformats.org/officeDocument/2006/relationships/image" Target="../media/image155.png"/><Relationship Id="rId8" Type="http://schemas.openxmlformats.org/officeDocument/2006/relationships/image" Target="../media/image99.png"/><Relationship Id="rId51" Type="http://schemas.openxmlformats.org/officeDocument/2006/relationships/image" Target="../media/image142.png"/><Relationship Id="rId3" Type="http://schemas.openxmlformats.org/officeDocument/2006/relationships/image" Target="../media/image94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33" Type="http://schemas.openxmlformats.org/officeDocument/2006/relationships/image" Target="../media/image124.png"/><Relationship Id="rId38" Type="http://schemas.openxmlformats.org/officeDocument/2006/relationships/image" Target="../media/image129.png"/><Relationship Id="rId46" Type="http://schemas.openxmlformats.org/officeDocument/2006/relationships/image" Target="../media/image137.png"/><Relationship Id="rId59" Type="http://schemas.openxmlformats.org/officeDocument/2006/relationships/image" Target="../media/image150.png"/><Relationship Id="rId67" Type="http://schemas.openxmlformats.org/officeDocument/2006/relationships/image" Target="../media/image158.png"/><Relationship Id="rId20" Type="http://schemas.openxmlformats.org/officeDocument/2006/relationships/image" Target="../media/image111.png"/><Relationship Id="rId41" Type="http://schemas.openxmlformats.org/officeDocument/2006/relationships/image" Target="../media/image132.png"/><Relationship Id="rId54" Type="http://schemas.openxmlformats.org/officeDocument/2006/relationships/image" Target="../media/image145.png"/><Relationship Id="rId62" Type="http://schemas.openxmlformats.org/officeDocument/2006/relationships/image" Target="../media/image153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97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28" Type="http://schemas.openxmlformats.org/officeDocument/2006/relationships/image" Target="../media/image119.png"/><Relationship Id="rId36" Type="http://schemas.openxmlformats.org/officeDocument/2006/relationships/image" Target="../media/image127.png"/><Relationship Id="rId49" Type="http://schemas.openxmlformats.org/officeDocument/2006/relationships/image" Target="../media/image140.png"/><Relationship Id="rId57" Type="http://schemas.openxmlformats.org/officeDocument/2006/relationships/image" Target="../media/image148.png"/><Relationship Id="rId10" Type="http://schemas.openxmlformats.org/officeDocument/2006/relationships/image" Target="../media/image101.png"/><Relationship Id="rId31" Type="http://schemas.openxmlformats.org/officeDocument/2006/relationships/image" Target="../media/image122.png"/><Relationship Id="rId44" Type="http://schemas.openxmlformats.org/officeDocument/2006/relationships/image" Target="../media/image135.png"/><Relationship Id="rId52" Type="http://schemas.openxmlformats.org/officeDocument/2006/relationships/image" Target="../media/image143.png"/><Relationship Id="rId60" Type="http://schemas.openxmlformats.org/officeDocument/2006/relationships/image" Target="../media/image151.png"/><Relationship Id="rId65" Type="http://schemas.openxmlformats.org/officeDocument/2006/relationships/image" Target="../media/image15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9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3" Type="http://schemas.openxmlformats.org/officeDocument/2006/relationships/image" Target="../media/image159.png"/><Relationship Id="rId21" Type="http://schemas.openxmlformats.org/officeDocument/2006/relationships/image" Target="../media/image177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5" Type="http://schemas.openxmlformats.org/officeDocument/2006/relationships/image" Target="../media/image181.png"/><Relationship Id="rId2" Type="http://schemas.openxmlformats.org/officeDocument/2006/relationships/image" Target="../media/image33.png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24" Type="http://schemas.openxmlformats.org/officeDocument/2006/relationships/image" Target="../media/image180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23" Type="http://schemas.openxmlformats.org/officeDocument/2006/relationships/image" Target="../media/image179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Relationship Id="rId22" Type="http://schemas.openxmlformats.org/officeDocument/2006/relationships/image" Target="../media/image1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3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Права и свободы человека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797156"/>
            <a:ext cx="4953000" cy="7386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РО «ГП №4» в г. Ростове –на-Дону против коррупции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756846"/>
              </p:ext>
            </p:extLst>
          </p:nvPr>
        </p:nvGraphicFramePr>
        <p:xfrm>
          <a:off x="2286000" y="1714502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Презентация" r:id="rId4" imgW="4570416" imgH="3427533" progId="PowerPoint.Show.12">
                  <p:embed/>
                </p:oleObj>
              </mc:Choice>
              <mc:Fallback>
                <p:oleObj name="Презентация" r:id="rId4" imgW="4570416" imgH="34275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1714502"/>
                        <a:ext cx="4570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C3A1CF-70F2-4018-9C79-CA9ABB488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170882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0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8224" y="159087"/>
            <a:ext cx="2296831" cy="15575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9163" y="601980"/>
            <a:ext cx="4483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solidFill>
                  <a:srgbClr val="C00000"/>
                </a:solidFill>
              </a:rPr>
              <a:t>ЧТО</a:t>
            </a:r>
            <a:r>
              <a:rPr sz="2400" spc="155" dirty="0">
                <a:solidFill>
                  <a:srgbClr val="C00000"/>
                </a:solidFill>
              </a:rPr>
              <a:t> </a:t>
            </a:r>
            <a:r>
              <a:rPr sz="2400" spc="25" dirty="0">
                <a:solidFill>
                  <a:srgbClr val="C00000"/>
                </a:solidFill>
              </a:rPr>
              <a:t>ТАКОЕ</a:t>
            </a:r>
            <a:r>
              <a:rPr sz="2400" spc="170" dirty="0">
                <a:solidFill>
                  <a:srgbClr val="C00000"/>
                </a:solidFill>
              </a:rPr>
              <a:t> </a:t>
            </a:r>
            <a:r>
              <a:rPr sz="2400" spc="70" dirty="0">
                <a:solidFill>
                  <a:srgbClr val="C00000"/>
                </a:solidFill>
              </a:rPr>
              <a:t>КОРРУПЦИЯ</a:t>
            </a:r>
            <a:endParaRPr sz="2400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xfrm>
            <a:off x="3203848" y="6381328"/>
            <a:ext cx="36080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Мы</a:t>
            </a:r>
            <a:r>
              <a:rPr spc="-15" dirty="0"/>
              <a:t> </a:t>
            </a:r>
            <a:r>
              <a:rPr spc="-5" dirty="0"/>
              <a:t>против</a:t>
            </a:r>
            <a:r>
              <a:rPr spc="-20" dirty="0"/>
              <a:t> </a:t>
            </a:r>
            <a:r>
              <a:rPr spc="-5" dirty="0"/>
              <a:t>коррупции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здравоохранении!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259163" y="1041845"/>
            <a:ext cx="44052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200" i="1" spc="-5" dirty="0">
                <a:solidFill>
                  <a:prstClr val="black"/>
                </a:solidFill>
                <a:cs typeface="Calibri"/>
              </a:rPr>
              <a:t>(Из</a:t>
            </a:r>
            <a:r>
              <a:rPr sz="1200" i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Федерального 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закона</a:t>
            </a:r>
            <a:r>
              <a:rPr sz="1200" i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от</a:t>
            </a:r>
            <a:r>
              <a:rPr sz="1200" i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25.12.2008</a:t>
            </a:r>
            <a:r>
              <a:rPr sz="1200" i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№273-ФЗ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12700" algn="ctr"/>
            <a:r>
              <a:rPr sz="1200" i="1" spc="-5" dirty="0">
                <a:solidFill>
                  <a:prstClr val="black"/>
                </a:solidFill>
                <a:cs typeface="Calibri"/>
              </a:rPr>
              <a:t>«О противодействии</a:t>
            </a:r>
            <a:r>
              <a:rPr sz="1200" i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коррупции»)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3147" y="1716595"/>
            <a:ext cx="5703189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z="1400" spc="55" dirty="0">
                <a:solidFill>
                  <a:prstClr val="black"/>
                </a:solidFill>
                <a:cs typeface="Calibri"/>
              </a:rPr>
              <a:t>Это</a:t>
            </a:r>
            <a:r>
              <a:rPr sz="1400" spc="18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злоупотребление</a:t>
            </a:r>
            <a:r>
              <a:rPr sz="1400" spc="27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служебным</a:t>
            </a:r>
            <a:r>
              <a:rPr sz="1400" spc="204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положением,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 marR="112395" algn="just">
              <a:spcBef>
                <a:spcPts val="5"/>
              </a:spcBef>
            </a:pPr>
            <a:r>
              <a:rPr sz="1400" spc="70" dirty="0">
                <a:solidFill>
                  <a:prstClr val="black"/>
                </a:solidFill>
                <a:cs typeface="Calibri"/>
              </a:rPr>
              <a:t>дача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взятки,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получение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взятки,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злоупотребление 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 полномочиями,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коммерческий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подкуп либо иное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незаконное</a:t>
            </a:r>
            <a:r>
              <a:rPr sz="1400" spc="204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использование</a:t>
            </a:r>
            <a:r>
              <a:rPr sz="1400" spc="23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физическим</a:t>
            </a:r>
            <a:r>
              <a:rPr sz="1400" spc="25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лицом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 algn="just"/>
            <a:r>
              <a:rPr sz="1400" spc="70" dirty="0">
                <a:solidFill>
                  <a:prstClr val="black"/>
                </a:solidFill>
                <a:cs typeface="Calibri"/>
              </a:rPr>
              <a:t>своего</a:t>
            </a:r>
            <a:r>
              <a:rPr sz="1400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должностного</a:t>
            </a:r>
            <a:r>
              <a:rPr sz="1400" spc="19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положения</a:t>
            </a:r>
            <a:r>
              <a:rPr sz="1400" spc="19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вопреки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 marR="462915"/>
            <a:r>
              <a:rPr sz="1400" spc="80" dirty="0">
                <a:solidFill>
                  <a:prstClr val="black"/>
                </a:solidFill>
                <a:cs typeface="Calibri"/>
              </a:rPr>
              <a:t>законным</a:t>
            </a:r>
            <a:r>
              <a:rPr sz="1400" spc="19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интересам</a:t>
            </a:r>
            <a:r>
              <a:rPr sz="1400" spc="2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общества</a:t>
            </a:r>
            <a:r>
              <a:rPr sz="1400" spc="204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и</a:t>
            </a:r>
            <a:r>
              <a:rPr sz="1400" spc="17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государства </a:t>
            </a:r>
            <a:r>
              <a:rPr sz="1400" spc="-3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в</a:t>
            </a:r>
            <a:r>
              <a:rPr sz="1400" spc="19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целях</a:t>
            </a:r>
            <a:r>
              <a:rPr sz="1400" spc="204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получения</a:t>
            </a:r>
            <a:r>
              <a:rPr sz="1400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выгоды</a:t>
            </a:r>
            <a:r>
              <a:rPr sz="1400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в</a:t>
            </a:r>
            <a:r>
              <a:rPr sz="1400" spc="18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виде</a:t>
            </a:r>
            <a:r>
              <a:rPr sz="1400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денег,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400" spc="80" dirty="0">
                <a:solidFill>
                  <a:prstClr val="black"/>
                </a:solidFill>
                <a:cs typeface="Calibri"/>
              </a:rPr>
              <a:t>ценностей,</a:t>
            </a:r>
            <a:r>
              <a:rPr sz="1400" spc="2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иного</a:t>
            </a:r>
            <a:r>
              <a:rPr sz="1400" spc="2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имущества</a:t>
            </a:r>
            <a:r>
              <a:rPr sz="1400" spc="24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0" dirty="0">
                <a:solidFill>
                  <a:prstClr val="black"/>
                </a:solidFill>
                <a:cs typeface="Calibri"/>
              </a:rPr>
              <a:t>или</a:t>
            </a:r>
            <a:r>
              <a:rPr sz="14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услуг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400" spc="80" dirty="0">
                <a:solidFill>
                  <a:prstClr val="black"/>
                </a:solidFill>
                <a:cs typeface="Calibri"/>
              </a:rPr>
              <a:t>имущественного</a:t>
            </a:r>
            <a:r>
              <a:rPr sz="1400" spc="24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характера,</a:t>
            </a:r>
            <a:r>
              <a:rPr sz="1400" spc="24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иных</a:t>
            </a:r>
            <a:r>
              <a:rPr sz="1400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имущественных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400" spc="65" dirty="0">
                <a:solidFill>
                  <a:prstClr val="black"/>
                </a:solidFill>
                <a:cs typeface="Calibri"/>
              </a:rPr>
              <a:t>прав</a:t>
            </a:r>
            <a:r>
              <a:rPr sz="1400" spc="2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0" dirty="0">
                <a:solidFill>
                  <a:prstClr val="black"/>
                </a:solidFill>
                <a:cs typeface="Calibri"/>
              </a:rPr>
              <a:t>для</a:t>
            </a:r>
            <a:r>
              <a:rPr sz="1400" spc="2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себя</a:t>
            </a:r>
            <a:r>
              <a:rPr sz="14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или</a:t>
            </a:r>
            <a:r>
              <a:rPr sz="1400" spc="2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0" dirty="0">
                <a:solidFill>
                  <a:prstClr val="black"/>
                </a:solidFill>
                <a:cs typeface="Calibri"/>
              </a:rPr>
              <a:t>для</a:t>
            </a:r>
            <a:r>
              <a:rPr sz="1400" spc="2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третьих</a:t>
            </a:r>
            <a:r>
              <a:rPr sz="1400" spc="2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лиц</a:t>
            </a:r>
            <a:r>
              <a:rPr sz="1400" spc="2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либо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400" spc="80" dirty="0">
                <a:solidFill>
                  <a:prstClr val="black"/>
                </a:solidFill>
                <a:cs typeface="Calibri"/>
              </a:rPr>
              <a:t>незаконное</a:t>
            </a:r>
            <a:r>
              <a:rPr sz="1400" spc="204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предоставление</a:t>
            </a:r>
            <a:r>
              <a:rPr sz="1400" spc="25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такой</a:t>
            </a:r>
            <a:r>
              <a:rPr sz="1400" spc="2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выгоды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 marR="5080"/>
            <a:r>
              <a:rPr sz="1400" spc="80" dirty="0">
                <a:solidFill>
                  <a:prstClr val="black"/>
                </a:solidFill>
                <a:cs typeface="Calibri"/>
              </a:rPr>
              <a:t>указанному</a:t>
            </a:r>
            <a:r>
              <a:rPr sz="1400" spc="2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лицу</a:t>
            </a:r>
            <a:r>
              <a:rPr sz="1400" spc="204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другими</a:t>
            </a:r>
            <a:r>
              <a:rPr sz="1400" spc="23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физическими</a:t>
            </a:r>
            <a:r>
              <a:rPr sz="1400" spc="3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лицами,</a:t>
            </a:r>
            <a:r>
              <a:rPr sz="1400" spc="2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а </a:t>
            </a:r>
            <a:r>
              <a:rPr sz="1400" spc="-30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также</a:t>
            </a:r>
            <a:r>
              <a:rPr sz="1400" spc="19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совершение</a:t>
            </a:r>
            <a:r>
              <a:rPr sz="1400" spc="25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деяний</a:t>
            </a:r>
            <a:r>
              <a:rPr sz="1400" spc="26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40" dirty="0">
                <a:solidFill>
                  <a:prstClr val="black"/>
                </a:solidFill>
                <a:cs typeface="Calibri"/>
              </a:rPr>
              <a:t>от</a:t>
            </a:r>
            <a:r>
              <a:rPr sz="1400" spc="1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имени</a:t>
            </a:r>
            <a:r>
              <a:rPr sz="1400" spc="2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0" dirty="0">
                <a:solidFill>
                  <a:prstClr val="black"/>
                </a:solidFill>
                <a:cs typeface="Calibri"/>
              </a:rPr>
              <a:t>или</a:t>
            </a:r>
            <a:r>
              <a:rPr sz="1400" spc="2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в</a:t>
            </a:r>
          </a:p>
          <a:p>
            <a:pPr marL="12700"/>
            <a:r>
              <a:rPr sz="1400" spc="80" dirty="0">
                <a:solidFill>
                  <a:prstClr val="black"/>
                </a:solidFill>
                <a:cs typeface="Calibri"/>
              </a:rPr>
              <a:t>интересах</a:t>
            </a:r>
            <a:r>
              <a:rPr sz="1400" spc="22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юридического</a:t>
            </a:r>
            <a:r>
              <a:rPr sz="1400" spc="27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лица.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186" y="4957240"/>
            <a:ext cx="2637307" cy="18310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15615" y="5011674"/>
            <a:ext cx="263730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383540" indent="109220">
              <a:spcBef>
                <a:spcPts val="100"/>
              </a:spcBef>
            </a:pPr>
            <a:r>
              <a:rPr sz="1400" spc="45" dirty="0">
                <a:solidFill>
                  <a:prstClr val="black"/>
                </a:solidFill>
                <a:latin typeface="Arial Black"/>
                <a:cs typeface="Arial Black"/>
              </a:rPr>
              <a:t>МЫ</a:t>
            </a:r>
            <a:r>
              <a:rPr sz="1400" spc="165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1400" b="1" spc="70" dirty="0">
                <a:solidFill>
                  <a:prstClr val="black"/>
                </a:solidFill>
                <a:latin typeface="Arial Black"/>
                <a:cs typeface="Arial Black"/>
              </a:rPr>
              <a:t>ПРОТИВ </a:t>
            </a:r>
            <a:r>
              <a:rPr sz="1400" b="1" spc="75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1400" b="1" spc="80" dirty="0">
                <a:solidFill>
                  <a:prstClr val="black"/>
                </a:solidFill>
                <a:latin typeface="Arial Black"/>
                <a:cs typeface="Arial Black"/>
              </a:rPr>
              <a:t>КОРРУПЦИИ</a:t>
            </a:r>
            <a:r>
              <a:rPr sz="1400" b="1" spc="140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prstClr val="black"/>
                </a:solidFill>
                <a:latin typeface="Arial Black"/>
                <a:cs typeface="Arial Black"/>
              </a:rPr>
              <a:t>В</a:t>
            </a:r>
          </a:p>
          <a:p>
            <a:pPr marL="12700">
              <a:spcBef>
                <a:spcPts val="5"/>
              </a:spcBef>
            </a:pPr>
            <a:r>
              <a:rPr sz="1400" spc="80" dirty="0">
                <a:solidFill>
                  <a:prstClr val="black"/>
                </a:solidFill>
                <a:latin typeface="Arial Black"/>
                <a:cs typeface="Arial Black"/>
              </a:rPr>
              <a:t>ЗДРАВООХРАНЕНИИ!</a:t>
            </a:r>
            <a:endParaRPr sz="14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5935" y="4971250"/>
            <a:ext cx="488911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70" dirty="0">
                <a:solidFill>
                  <a:prstClr val="black"/>
                </a:solidFill>
                <a:cs typeface="Calibri"/>
              </a:rPr>
              <a:t>Ваше</a:t>
            </a:r>
            <a:r>
              <a:rPr sz="2400" b="1" spc="18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55" dirty="0">
                <a:solidFill>
                  <a:srgbClr val="FF0000"/>
                </a:solidFill>
                <a:cs typeface="Calibri"/>
              </a:rPr>
              <a:t>НЕТ</a:t>
            </a:r>
            <a:r>
              <a:rPr sz="2400" b="1" spc="160" dirty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75" dirty="0" err="1">
                <a:solidFill>
                  <a:prstClr val="black"/>
                </a:solidFill>
                <a:cs typeface="Calibri"/>
              </a:rPr>
              <a:t>имеет</a:t>
            </a:r>
            <a:r>
              <a:rPr lang="ru-RU" sz="2400" dirty="0">
                <a:solidFill>
                  <a:prstClr val="black"/>
                </a:solidFill>
                <a:cs typeface="Calibri"/>
              </a:rPr>
              <a:t>   </a:t>
            </a:r>
            <a:r>
              <a:rPr sz="2400" b="1" spc="80" dirty="0" err="1">
                <a:solidFill>
                  <a:prstClr val="black"/>
                </a:solidFill>
                <a:cs typeface="Calibri"/>
              </a:rPr>
              <a:t>значение</a:t>
            </a:r>
            <a:r>
              <a:rPr sz="2400" b="1" spc="80" dirty="0">
                <a:solidFill>
                  <a:prstClr val="black"/>
                </a:solidFill>
                <a:cs typeface="Calibri"/>
              </a:rPr>
              <a:t>!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59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686800" cy="56658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Любой индивид наделён определённой степенью свободы. Однако при реализации своих интересов индивид должен учитывать интересы других индивидов — таких же членов общества, как и он. В этом заключается ограничение свободы индивида правом до определенной степени.</a:t>
            </a:r>
          </a:p>
          <a:p>
            <a:r>
              <a:rPr lang="ru-RU" i="1" dirty="0"/>
              <a:t>Свобода</a:t>
            </a:r>
            <a:r>
              <a:rPr lang="ru-RU" dirty="0"/>
              <a:t> — это способность и возможность сознательно-волевого выбора индивидом своего поведения. Она предполагает определённую независимость человека от внешних условий и обстоятельств.</a:t>
            </a:r>
          </a:p>
          <a:p>
            <a:r>
              <a:rPr lang="ru-RU" i="1" dirty="0"/>
              <a:t>Право</a:t>
            </a:r>
            <a:r>
              <a:rPr lang="ru-RU" dirty="0"/>
              <a:t> — это всегда частичное ограничение свободы личности необходимое для совместного сосуществования свободных граждан.</a:t>
            </a:r>
          </a:p>
          <a:p>
            <a:r>
              <a:rPr lang="ru-RU" dirty="0"/>
              <a:t>Категории права существуют в трёх основных видах: неотъемлемые права (базовые), временно-неотъемлемые и полностью </a:t>
            </a:r>
            <a:r>
              <a:rPr lang="ru-RU" dirty="0" err="1"/>
              <a:t>отъемлемые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8229600" cy="40011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/>
              <a:t>Субъективное право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00201"/>
            <a:ext cx="7848872" cy="4852988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u="sng" dirty="0"/>
              <a:t>Что означает «я имею право»?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/>
              <a:t>Правомочия на собственные действия </a:t>
            </a:r>
            <a:r>
              <a:rPr lang="ru-RU" sz="2400" dirty="0"/>
              <a:t>(самостоятельное совершение фактических и юридически значимых действий):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i="1" dirty="0"/>
              <a:t>я свободно предпринимаю действия или не предпринимаю никаких действий, не опасаясь, что это будет подвергнуто юридическому осуждению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/>
              <a:t>Правомочия требования </a:t>
            </a:r>
            <a:r>
              <a:rPr lang="ru-RU" sz="2400" dirty="0"/>
              <a:t>(требование от обязанного субъекта исполнения соответствующих обязанностей):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100" i="1" dirty="0"/>
              <a:t>моему праву корреспондируют соответствующие обязанности других лиц и государства (его органов и должностных лиц)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/>
              <a:t>Правомочия на защиту </a:t>
            </a:r>
            <a:r>
              <a:rPr lang="ru-RU" sz="2400" dirty="0"/>
              <a:t>(государство обязывается защитить мое право от покушений на него):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000" i="1" dirty="0"/>
              <a:t>в случае нарушения я могу требовать возмещения материального ущерба и компенсации морального вреда, а также привлечения к ответственности виновного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612B8-16C6-4B40-AD34-065035148F9B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4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08050"/>
            <a:chOff x="0" y="0"/>
            <a:chExt cx="9144000" cy="908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080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1971" y="106680"/>
              <a:ext cx="5167120" cy="74828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37651" y="163539"/>
            <a:ext cx="46755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spc="-10" dirty="0">
                <a:latin typeface="Times New Roman"/>
                <a:cs typeface="Times New Roman"/>
              </a:rPr>
              <a:t>Противодействие</a:t>
            </a:r>
            <a:r>
              <a:rPr sz="2800" i="1" spc="-3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Times New Roman"/>
                <a:cs typeface="Times New Roman"/>
              </a:rPr>
              <a:t>коррупции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112" y="930403"/>
            <a:ext cx="8535671" cy="5478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marR="257810" algn="ctr">
              <a:spcBef>
                <a:spcPts val="100"/>
              </a:spcBef>
            </a:pP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деятельность</a:t>
            </a:r>
            <a:r>
              <a:rPr sz="24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федеральных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органов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власти, </a:t>
            </a:r>
            <a:r>
              <a:rPr sz="2400" spc="-5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органов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власти </a:t>
            </a:r>
            <a:r>
              <a:rPr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субъектов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Российской 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Федерации, органов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местного</a:t>
            </a:r>
            <a:r>
              <a:rPr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самоуправления, институтов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гражданского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общества,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организаций</a:t>
            </a:r>
            <a:r>
              <a:rPr sz="24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физических</a:t>
            </a:r>
            <a:r>
              <a:rPr sz="24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лиц</a:t>
            </a:r>
            <a:r>
              <a:rPr sz="24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пределах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их 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полномочий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indent="-635" algn="just">
              <a:spcBef>
                <a:spcPts val="575"/>
              </a:spcBef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а)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 предупреждению 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коррупции,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2400" spc="-30" dirty="0">
                <a:solidFill>
                  <a:prstClr val="black"/>
                </a:solidFill>
                <a:latin typeface="Times New Roman"/>
                <a:cs typeface="Times New Roman"/>
              </a:rPr>
              <a:t>том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числе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 выявлению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последующему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устранению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причин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коррупции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(профилактика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коррупции);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just">
              <a:spcBef>
                <a:spcPts val="575"/>
              </a:spcBef>
            </a:pP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б)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выявлению,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предупреждению,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пресечению,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раскрытию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расследованию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коррупционных</a:t>
            </a:r>
            <a:r>
              <a:rPr sz="2400" spc="5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правонарушений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(борьба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с 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коррупцией);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335" marR="5080" indent="-635" algn="just">
              <a:spcBef>
                <a:spcPts val="575"/>
              </a:spcBef>
            </a:pP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в)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по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минимизации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и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(или)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ликвидации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последствий 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коррупционных</a:t>
            </a:r>
            <a:r>
              <a:rPr sz="2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правонарушений.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33400">
              <a:spcBef>
                <a:spcPts val="1714"/>
              </a:spcBef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(пункт 2</a:t>
            </a:r>
            <a:r>
              <a:rPr sz="1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статьи</a:t>
            </a:r>
            <a:r>
              <a:rPr sz="14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Федерального</a:t>
            </a:r>
            <a:r>
              <a:rPr sz="14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закона</a:t>
            </a:r>
            <a:r>
              <a:rPr sz="14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от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25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декабря</a:t>
            </a:r>
            <a:r>
              <a:rPr sz="14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2008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0" dirty="0">
                <a:solidFill>
                  <a:prstClr val="black"/>
                </a:solidFill>
                <a:latin typeface="Times New Roman"/>
                <a:cs typeface="Times New Roman"/>
              </a:rPr>
              <a:t>г.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№</a:t>
            </a:r>
            <a:r>
              <a:rPr sz="1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273-ФЗ «О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противодействии</a:t>
            </a:r>
            <a:r>
              <a:rPr sz="14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коррупции»)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8022080"/>
      </p:ext>
    </p:extLst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60450"/>
            <a:chOff x="0" y="0"/>
            <a:chExt cx="9144000" cy="1060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0604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5741" y="182880"/>
              <a:ext cx="5878828" cy="74828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32889" y="240253"/>
            <a:ext cx="45878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Предупреждение</a:t>
            </a:r>
            <a:r>
              <a:rPr sz="2800" spc="-60" dirty="0"/>
              <a:t> </a:t>
            </a:r>
            <a:r>
              <a:rPr sz="2800" spc="-10" dirty="0"/>
              <a:t>коррупции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611124" y="1393841"/>
            <a:ext cx="8111491" cy="1786255"/>
            <a:chOff x="611123" y="1393697"/>
            <a:chExt cx="8111490" cy="17862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123" y="1393697"/>
              <a:ext cx="7897367" cy="566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664" y="1698497"/>
              <a:ext cx="7981948" cy="5669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2312" y="2003297"/>
              <a:ext cx="7518652" cy="5669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9264" y="2308097"/>
              <a:ext cx="7523223" cy="5669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8247" y="2612897"/>
              <a:ext cx="2444495" cy="56692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56792" y="1454926"/>
            <a:ext cx="7734935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240" marR="5080" indent="-130175">
              <a:spcBef>
                <a:spcPts val="95"/>
              </a:spcBef>
            </a:pP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деятельность</a:t>
            </a:r>
            <a:r>
              <a:rPr sz="20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организации,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направленная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введение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элементов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корпоративной</a:t>
            </a:r>
            <a:r>
              <a:rPr sz="20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культуры,</a:t>
            </a:r>
            <a:r>
              <a:rPr sz="20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организационной</a:t>
            </a:r>
            <a:r>
              <a:rPr sz="20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структуры,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правил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70840" marR="233045" algn="ctr"/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процедур,</a:t>
            </a:r>
            <a:r>
              <a:rPr sz="20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регламентированных</a:t>
            </a:r>
            <a:r>
              <a:rPr sz="20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внутренними</a:t>
            </a:r>
            <a:r>
              <a:rPr sz="20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нормативными </a:t>
            </a:r>
            <a:r>
              <a:rPr sz="2000" b="1" spc="-48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документами,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обеспечивающих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недопущение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коррупционных </a:t>
            </a:r>
            <a:r>
              <a:rPr sz="2000" b="1" spc="-48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правонарушений.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135312"/>
            <a:ext cx="9144000" cy="1066800"/>
            <a:chOff x="0" y="3135312"/>
            <a:chExt cx="9144000" cy="106680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3135312"/>
              <a:ext cx="9144000" cy="10667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11296" y="3324618"/>
              <a:ext cx="2274569" cy="74827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686969" y="3381915"/>
            <a:ext cx="17837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Комплаенс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0677" y="4268723"/>
            <a:ext cx="8944611" cy="2084070"/>
            <a:chOff x="90678" y="4268723"/>
            <a:chExt cx="8944610" cy="2084070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6155" y="4268723"/>
              <a:ext cx="8152635" cy="5669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678" y="4573523"/>
              <a:ext cx="8944352" cy="5669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7838" y="4878323"/>
              <a:ext cx="8670796" cy="5669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966" y="5183123"/>
              <a:ext cx="8907015" cy="5669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8130" y="5487923"/>
              <a:ext cx="8568689" cy="5669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07435" y="5787389"/>
              <a:ext cx="2847593" cy="565403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36681" y="4329938"/>
            <a:ext cx="8568055" cy="184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99600"/>
              </a:lnSpc>
              <a:spcBef>
                <a:spcPts val="105"/>
              </a:spcBef>
            </a:pP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обеспечение</a:t>
            </a:r>
            <a:r>
              <a:rPr sz="20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соответствия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деятельности</a:t>
            </a:r>
            <a:r>
              <a:rPr sz="20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организации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требованиям,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налагаемым</a:t>
            </a:r>
            <a:r>
              <a:rPr sz="20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на</a:t>
            </a:r>
            <a:r>
              <a:rPr sz="20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нее</a:t>
            </a:r>
            <a:r>
              <a:rPr sz="20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российским и</a:t>
            </a:r>
            <a:r>
              <a:rPr sz="20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зарубежным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законодательством,</a:t>
            </a:r>
            <a:r>
              <a:rPr sz="20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иными </a:t>
            </a:r>
            <a:r>
              <a:rPr sz="2000" b="1" spc="-48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обязательными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для</a:t>
            </a:r>
            <a:r>
              <a:rPr sz="20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исполнения</a:t>
            </a:r>
            <a:r>
              <a:rPr sz="20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регулирующими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документами, а также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создание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в организации </a:t>
            </a:r>
            <a:r>
              <a:rPr sz="20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механизмов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 анализа,</a:t>
            </a:r>
            <a:r>
              <a:rPr sz="20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выявления</a:t>
            </a:r>
            <a:r>
              <a:rPr sz="20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оценки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рисков </a:t>
            </a:r>
            <a:r>
              <a:rPr sz="2000" b="1" spc="-48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коррупционно</a:t>
            </a:r>
            <a:r>
              <a:rPr sz="20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опасных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сфер</a:t>
            </a:r>
            <a:r>
              <a:rPr sz="20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деятельности</a:t>
            </a:r>
            <a:r>
              <a:rPr sz="20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20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обеспечение</a:t>
            </a:r>
            <a:r>
              <a:rPr sz="20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комплексной 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защиты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организации.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3860" y="927497"/>
            <a:ext cx="2313431" cy="84658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7504" y="116683"/>
            <a:ext cx="2286000" cy="81915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75525" y="2553608"/>
            <a:ext cx="1873757" cy="17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41763"/>
      </p:ext>
    </p:extLst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279650"/>
            <a:chOff x="0" y="0"/>
            <a:chExt cx="9144000" cy="2279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0604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2107" y="1104137"/>
              <a:ext cx="1796795" cy="5654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6221" y="1104137"/>
              <a:ext cx="1287779" cy="5654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0557" y="1104137"/>
              <a:ext cx="1981199" cy="5654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09076" y="1104137"/>
              <a:ext cx="478535" cy="5654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2108" y="1408950"/>
              <a:ext cx="1559051" cy="5653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76671" y="1408950"/>
              <a:ext cx="963928" cy="5653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46876" y="1408950"/>
              <a:ext cx="608837" cy="5653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61988" y="1408950"/>
              <a:ext cx="2325623" cy="5653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12107" y="1713737"/>
              <a:ext cx="1545335" cy="5654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20639" y="1713737"/>
              <a:ext cx="404621" cy="56540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912108" y="2719577"/>
            <a:ext cx="5175885" cy="3613785"/>
            <a:chOff x="3912107" y="2719577"/>
            <a:chExt cx="5175885" cy="3613785"/>
          </a:xfrm>
        </p:grpSpPr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5729" y="2719577"/>
              <a:ext cx="5151880" cy="5654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12107" y="3024377"/>
              <a:ext cx="1935479" cy="5654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60363" y="3024377"/>
              <a:ext cx="880109" cy="5654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53249" y="3024377"/>
              <a:ext cx="2134361" cy="5654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12108" y="3329190"/>
              <a:ext cx="1813547" cy="5653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93842" y="3329190"/>
              <a:ext cx="1578863" cy="56539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40880" y="3329190"/>
              <a:ext cx="477772" cy="5653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6828" y="3329190"/>
              <a:ext cx="1700783" cy="5653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12108" y="3633978"/>
              <a:ext cx="2115299" cy="565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52565" y="3633977"/>
              <a:ext cx="2256281" cy="565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33992" y="3633977"/>
              <a:ext cx="753618" cy="5654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12107" y="3938777"/>
              <a:ext cx="2321813" cy="5654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88557" y="3938777"/>
              <a:ext cx="1620011" cy="5654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62443" y="3938777"/>
              <a:ext cx="1225295" cy="5654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342374" y="3938777"/>
              <a:ext cx="745235" cy="5654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12108" y="4243590"/>
              <a:ext cx="1698497" cy="56539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71538" y="4243590"/>
              <a:ext cx="2116072" cy="5653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12107" y="4548377"/>
              <a:ext cx="2321813" cy="5654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70853" y="4548377"/>
              <a:ext cx="462533" cy="5654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69558" y="4548377"/>
              <a:ext cx="2010143" cy="5654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216645" y="4548377"/>
              <a:ext cx="870965" cy="5654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12107" y="4853177"/>
              <a:ext cx="963930" cy="5654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118353" y="4853177"/>
              <a:ext cx="876299" cy="5654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36969" y="4853177"/>
              <a:ext cx="1645157" cy="5654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124443" y="4853177"/>
              <a:ext cx="963167" cy="5654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912108" y="5157990"/>
              <a:ext cx="2138159" cy="56539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69152" y="5157990"/>
              <a:ext cx="461770" cy="56539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749796" y="5157990"/>
              <a:ext cx="1776221" cy="56539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644890" y="5157990"/>
              <a:ext cx="442721" cy="56539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12107" y="5462777"/>
              <a:ext cx="2495549" cy="56540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482077" y="5462777"/>
              <a:ext cx="1605533" cy="56540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12107" y="5767577"/>
              <a:ext cx="1604009" cy="56540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79313" y="5767577"/>
              <a:ext cx="404621" cy="565403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731144" y="1156986"/>
            <a:ext cx="318960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176655" algn="l"/>
                <a:tab pos="3035300" algn="l"/>
              </a:tabLst>
            </a:pPr>
            <a:r>
              <a:rPr sz="2000" b="1" dirty="0">
                <a:solidFill>
                  <a:prstClr val="black"/>
                </a:solidFill>
                <a:cs typeface="Calibri"/>
              </a:rPr>
              <a:t>о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б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я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за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ны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	р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аз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р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аб</a:t>
            </a:r>
            <a:r>
              <a:rPr sz="2000" b="1" spc="-15" dirty="0">
                <a:solidFill>
                  <a:prstClr val="black"/>
                </a:solidFill>
                <a:cs typeface="Calibri"/>
              </a:rPr>
              <a:t>а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т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ы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в</a:t>
            </a:r>
            <a:r>
              <a:rPr sz="2000" b="1" spc="-15" dirty="0">
                <a:solidFill>
                  <a:prstClr val="black"/>
                </a:solidFill>
                <a:cs typeface="Calibri"/>
              </a:rPr>
              <a:t>а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ть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	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и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56674" y="1156843"/>
            <a:ext cx="14859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spcBef>
                <a:spcPts val="95"/>
              </a:spcBef>
            </a:pPr>
            <a:r>
              <a:rPr sz="2000" b="1" spc="-10" dirty="0">
                <a:solidFill>
                  <a:prstClr val="black"/>
                </a:solidFill>
                <a:cs typeface="Calibri"/>
              </a:rPr>
              <a:t>О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р</a:t>
            </a:r>
            <a:r>
              <a:rPr sz="2000" b="1" spc="-15" dirty="0">
                <a:solidFill>
                  <a:prstClr val="black"/>
                </a:solidFill>
                <a:cs typeface="Calibri"/>
              </a:rPr>
              <a:t>г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а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н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из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а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ции 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принимать 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коррупции.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521993" y="1461735"/>
            <a:ext cx="3399791" cy="1582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882650" algn="l"/>
                <a:tab pos="1397635" algn="l"/>
              </a:tabLst>
            </a:pPr>
            <a:r>
              <a:rPr sz="2000" b="1" spc="-5" dirty="0">
                <a:solidFill>
                  <a:prstClr val="black"/>
                </a:solidFill>
                <a:cs typeface="Calibri"/>
              </a:rPr>
              <a:t>меры	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п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о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	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пр</a:t>
            </a:r>
            <a:r>
              <a:rPr sz="2000" b="1" spc="-35" dirty="0">
                <a:solidFill>
                  <a:prstClr val="black"/>
                </a:solidFill>
                <a:cs typeface="Calibri"/>
              </a:rPr>
              <a:t>ед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упр</a:t>
            </a:r>
            <a:r>
              <a:rPr sz="2000" b="1" spc="-35" dirty="0">
                <a:solidFill>
                  <a:prstClr val="black"/>
                </a:solidFill>
                <a:cs typeface="Calibri"/>
              </a:rPr>
              <a:t>е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ж</a:t>
            </a:r>
            <a:r>
              <a:rPr sz="2000" b="1" spc="-20" dirty="0">
                <a:solidFill>
                  <a:prstClr val="black"/>
                </a:solidFill>
                <a:cs typeface="Calibri"/>
              </a:rPr>
              <a:t>д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ен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и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ю</a:t>
            </a:r>
            <a:endParaRPr sz="2000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55"/>
              </a:spcBef>
            </a:pPr>
            <a:endParaRPr sz="1950" dirty="0">
              <a:solidFill>
                <a:prstClr val="black"/>
              </a:solidFill>
              <a:cs typeface="Calibri"/>
            </a:endParaRPr>
          </a:p>
          <a:p>
            <a:pPr marR="5080" algn="r">
              <a:spcBef>
                <a:spcPts val="5"/>
              </a:spcBef>
            </a:pPr>
            <a:r>
              <a:rPr sz="1400" spc="-5" dirty="0">
                <a:solidFill>
                  <a:prstClr val="black"/>
                </a:solidFill>
                <a:cs typeface="Calibri"/>
              </a:rPr>
              <a:t>Часть</a:t>
            </a:r>
            <a:r>
              <a:rPr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1 статьи 13.3</a:t>
            </a:r>
            <a:r>
              <a:rPr sz="14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Федерального</a:t>
            </a:r>
            <a:r>
              <a:rPr sz="14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закона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R="5080" algn="r"/>
            <a:r>
              <a:rPr sz="1400" spc="-5" dirty="0">
                <a:solidFill>
                  <a:prstClr val="black"/>
                </a:solidFill>
                <a:cs typeface="Calibri"/>
              </a:rPr>
              <a:t>«О</a:t>
            </a:r>
            <a:r>
              <a:rPr sz="1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противодействии</a:t>
            </a:r>
            <a:r>
              <a:rPr sz="14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коррупции»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80829" y="2772284"/>
            <a:ext cx="48393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850265" algn="l"/>
                <a:tab pos="1422400" algn="l"/>
                <a:tab pos="2491105" algn="l"/>
                <a:tab pos="3245485" algn="l"/>
                <a:tab pos="3709670" algn="l"/>
              </a:tabLst>
            </a:pPr>
            <a:r>
              <a:rPr sz="2000" b="1" spc="-45" dirty="0">
                <a:solidFill>
                  <a:prstClr val="black"/>
                </a:solidFill>
                <a:cs typeface="Calibri"/>
              </a:rPr>
              <a:t>Е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с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л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и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	</a:t>
            </a:r>
            <a:r>
              <a:rPr sz="2000" b="1" spc="-20" dirty="0">
                <a:solidFill>
                  <a:prstClr val="black"/>
                </a:solidFill>
                <a:cs typeface="Calibri"/>
              </a:rPr>
              <a:t>о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т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	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и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мени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	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ил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и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	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в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	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ин</a:t>
            </a:r>
            <a:r>
              <a:rPr sz="2000" b="1" spc="-20" dirty="0">
                <a:solidFill>
                  <a:prstClr val="black"/>
                </a:solidFill>
                <a:cs typeface="Calibri"/>
              </a:rPr>
              <a:t>т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ерес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а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х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56785" y="3077036"/>
            <a:ext cx="1624331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000" b="1" spc="-5" dirty="0">
                <a:solidFill>
                  <a:prstClr val="black"/>
                </a:solidFill>
                <a:cs typeface="Calibri"/>
              </a:rPr>
              <a:t>юр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и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д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и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че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с</a:t>
            </a:r>
            <a:r>
              <a:rPr sz="2000" b="1" spc="-40" dirty="0">
                <a:solidFill>
                  <a:prstClr val="black"/>
                </a:solidFill>
                <a:cs typeface="Calibri"/>
              </a:rPr>
              <a:t>к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о</a:t>
            </a:r>
            <a:r>
              <a:rPr sz="2000" b="1" spc="-20" dirty="0">
                <a:solidFill>
                  <a:prstClr val="black"/>
                </a:solidFill>
                <a:cs typeface="Calibri"/>
              </a:rPr>
              <a:t>г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о  организация,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738805" y="3077032"/>
            <a:ext cx="318325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6395">
              <a:spcBef>
                <a:spcPts val="95"/>
              </a:spcBef>
              <a:tabLst>
                <a:tab pos="1371600" algn="l"/>
                <a:tab pos="1459230" algn="l"/>
                <a:tab pos="1805305" algn="l"/>
              </a:tabLst>
            </a:pPr>
            <a:r>
              <a:rPr sz="2000" b="1" spc="-10" dirty="0">
                <a:solidFill>
                  <a:prstClr val="black"/>
                </a:solidFill>
                <a:cs typeface="Calibri"/>
              </a:rPr>
              <a:t>ли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ц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а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	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о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су</a:t>
            </a:r>
            <a:r>
              <a:rPr sz="2000" b="1" spc="-25" dirty="0">
                <a:solidFill>
                  <a:prstClr val="black"/>
                </a:solidFill>
                <a:cs typeface="Calibri"/>
              </a:rPr>
              <a:t>щ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е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с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т</a:t>
            </a:r>
            <a:r>
              <a:rPr sz="2000" b="1" spc="-20" dirty="0">
                <a:solidFill>
                  <a:prstClr val="black"/>
                </a:solidFill>
                <a:cs typeface="Calibri"/>
              </a:rPr>
              <a:t>в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л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я</a:t>
            </a:r>
            <a:r>
              <a:rPr sz="2000" b="1" spc="-15" dirty="0">
                <a:solidFill>
                  <a:prstClr val="black"/>
                </a:solidFill>
                <a:cs typeface="Calibri"/>
              </a:rPr>
              <a:t>ю</a:t>
            </a:r>
            <a:r>
              <a:rPr sz="2000" b="1" spc="-20" dirty="0">
                <a:solidFill>
                  <a:prstClr val="black"/>
                </a:solidFill>
                <a:cs typeface="Calibri"/>
              </a:rPr>
              <a:t>т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с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я  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п</a:t>
            </a:r>
            <a:r>
              <a:rPr sz="2000" b="1" spc="-55" dirty="0">
                <a:solidFill>
                  <a:prstClr val="black"/>
                </a:solidFill>
                <a:cs typeface="Calibri"/>
              </a:rPr>
              <a:t>о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д</a:t>
            </a:r>
            <a:r>
              <a:rPr sz="2000" b="1" spc="-30" dirty="0">
                <a:solidFill>
                  <a:prstClr val="black"/>
                </a:solidFill>
                <a:cs typeface="Calibri"/>
              </a:rPr>
              <a:t>г</a:t>
            </a:r>
            <a:r>
              <a:rPr sz="2000" b="1" spc="-20" dirty="0">
                <a:solidFill>
                  <a:prstClr val="black"/>
                </a:solidFill>
                <a:cs typeface="Calibri"/>
              </a:rPr>
              <a:t>о</a:t>
            </a:r>
            <a:r>
              <a:rPr sz="2000" b="1" spc="-25" dirty="0">
                <a:solidFill>
                  <a:prstClr val="black"/>
                </a:solidFill>
                <a:cs typeface="Calibri"/>
              </a:rPr>
              <a:t>т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о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в</a:t>
            </a:r>
            <a:r>
              <a:rPr sz="2000" b="1" spc="-30" dirty="0">
                <a:solidFill>
                  <a:prstClr val="black"/>
                </a:solidFill>
                <a:cs typeface="Calibri"/>
              </a:rPr>
              <a:t>к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а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		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и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	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совершен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и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е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57229" y="3686537"/>
            <a:ext cx="4085591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2152650" algn="l"/>
              </a:tabLst>
            </a:pPr>
            <a:r>
              <a:rPr sz="2000" b="1" spc="-10" dirty="0">
                <a:solidFill>
                  <a:prstClr val="black"/>
                </a:solidFill>
                <a:cs typeface="Calibri"/>
              </a:rPr>
              <a:t>коррупционных	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правонарушений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479009" y="3686531"/>
            <a:ext cx="44195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b="1" spc="-10" dirty="0">
                <a:solidFill>
                  <a:prstClr val="black"/>
                </a:solidFill>
                <a:cs typeface="Calibri"/>
              </a:rPr>
              <a:t>и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л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и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57230" y="3991280"/>
            <a:ext cx="486346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b="1" spc="-5" dirty="0">
                <a:solidFill>
                  <a:prstClr val="black"/>
                </a:solidFill>
                <a:cs typeface="Calibri"/>
              </a:rPr>
              <a:t>правонарушений,</a:t>
            </a:r>
            <a:r>
              <a:rPr sz="2000" b="1" spc="254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создающие</a:t>
            </a:r>
            <a:r>
              <a:rPr sz="2000" b="1" spc="245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условия</a:t>
            </a:r>
            <a:r>
              <a:rPr sz="2000" b="1" spc="254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для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057037" y="4296028"/>
            <a:ext cx="2310131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1218565" algn="l"/>
                <a:tab pos="2171065" algn="l"/>
              </a:tabLst>
            </a:pPr>
            <a:r>
              <a:rPr sz="2000" b="1" spc="-5" dirty="0">
                <a:solidFill>
                  <a:prstClr val="black"/>
                </a:solidFill>
                <a:cs typeface="Calibri"/>
              </a:rPr>
              <a:t>совершения 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пр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а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вон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а</a:t>
            </a:r>
            <a:r>
              <a:rPr sz="2000" b="1" spc="-25" dirty="0">
                <a:solidFill>
                  <a:prstClr val="black"/>
                </a:solidFill>
                <a:cs typeface="Calibri"/>
              </a:rPr>
              <a:t>р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у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ш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ен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ий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,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	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к  могут	быть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382116" y="4296028"/>
            <a:ext cx="253936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34060" algn="just">
              <a:spcBef>
                <a:spcPts val="95"/>
              </a:spcBef>
            </a:pPr>
            <a:r>
              <a:rPr sz="2000" b="1" spc="-40" dirty="0">
                <a:solidFill>
                  <a:prstClr val="black"/>
                </a:solidFill>
                <a:cs typeface="Calibri"/>
              </a:rPr>
              <a:t>к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о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р</a:t>
            </a:r>
            <a:r>
              <a:rPr sz="2000" b="1" spc="-25" dirty="0">
                <a:solidFill>
                  <a:prstClr val="black"/>
                </a:solidFill>
                <a:cs typeface="Calibri"/>
              </a:rPr>
              <a:t>р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упц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ион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н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ы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х  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юридическому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лицу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 применены</a:t>
            </a:r>
            <a:r>
              <a:rPr sz="200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меры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94679" y="5210279"/>
            <a:ext cx="202692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spcBef>
                <a:spcPts val="95"/>
              </a:spcBef>
              <a:tabLst>
                <a:tab pos="1894839" algn="l"/>
              </a:tabLst>
            </a:pPr>
            <a:r>
              <a:rPr sz="2000" b="1" spc="-10" dirty="0">
                <a:solidFill>
                  <a:prstClr val="black"/>
                </a:solidFill>
                <a:cs typeface="Calibri"/>
              </a:rPr>
              <a:t>с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о</a:t>
            </a:r>
            <a:r>
              <a:rPr sz="2000" b="1" spc="-20" dirty="0">
                <a:solidFill>
                  <a:prstClr val="black"/>
                </a:solidFill>
                <a:cs typeface="Calibri"/>
              </a:rPr>
              <a:t>о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тв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е</a:t>
            </a:r>
            <a:r>
              <a:rPr sz="2000" b="1" spc="-20" dirty="0">
                <a:solidFill>
                  <a:prstClr val="black"/>
                </a:solidFill>
                <a:cs typeface="Calibri"/>
              </a:rPr>
              <a:t>т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с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тв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и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и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	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с</a:t>
            </a:r>
            <a:endParaRPr sz="2000" dirty="0">
              <a:solidFill>
                <a:prstClr val="black"/>
              </a:solidFill>
              <a:cs typeface="Calibri"/>
            </a:endParaRPr>
          </a:p>
          <a:p>
            <a:pPr marR="6350" algn="r"/>
            <a:r>
              <a:rPr sz="2000" b="1" spc="-10" dirty="0">
                <a:solidFill>
                  <a:prstClr val="black"/>
                </a:solidFill>
                <a:cs typeface="Calibri"/>
              </a:rPr>
              <a:t>Российской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057041" y="5210275"/>
            <a:ext cx="2408555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2269490" algn="l"/>
              </a:tabLst>
            </a:pPr>
            <a:r>
              <a:rPr sz="2000" b="1" spc="-20" dirty="0">
                <a:solidFill>
                  <a:prstClr val="black"/>
                </a:solidFill>
                <a:cs typeface="Calibri"/>
              </a:rPr>
              <a:t>о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тв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е</a:t>
            </a:r>
            <a:r>
              <a:rPr sz="2000" b="1" spc="-20" dirty="0">
                <a:solidFill>
                  <a:prstClr val="black"/>
                </a:solidFill>
                <a:cs typeface="Calibri"/>
              </a:rPr>
              <a:t>т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с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тве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н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н</a:t>
            </a:r>
            <a:r>
              <a:rPr sz="2000" b="1" spc="-15" dirty="0">
                <a:solidFill>
                  <a:prstClr val="black"/>
                </a:solidFill>
                <a:cs typeface="Calibri"/>
              </a:rPr>
              <a:t>о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с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ти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	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в  </a:t>
            </a:r>
            <a:r>
              <a:rPr sz="2000" b="1" spc="-15" dirty="0">
                <a:solidFill>
                  <a:prstClr val="black"/>
                </a:solidFill>
                <a:cs typeface="Calibri"/>
              </a:rPr>
              <a:t>законодательством 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 Федерации.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75212" y="6403980"/>
            <a:ext cx="254698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spcBef>
                <a:spcPts val="95"/>
              </a:spcBef>
            </a:pPr>
            <a:r>
              <a:rPr sz="1400" spc="-5" dirty="0">
                <a:solidFill>
                  <a:prstClr val="black"/>
                </a:solidFill>
                <a:cs typeface="Calibri"/>
              </a:rPr>
              <a:t>статья</a:t>
            </a:r>
            <a:r>
              <a:rPr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14</a:t>
            </a:r>
            <a:r>
              <a:rPr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Федерального</a:t>
            </a:r>
            <a:r>
              <a:rPr sz="14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закона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R="5080" algn="r"/>
            <a:r>
              <a:rPr sz="1400" spc="-5" dirty="0">
                <a:solidFill>
                  <a:prstClr val="black"/>
                </a:solidFill>
                <a:cs typeface="Calibri"/>
              </a:rPr>
              <a:t>«О</a:t>
            </a:r>
            <a:r>
              <a:rPr sz="1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противодействии</a:t>
            </a:r>
            <a:r>
              <a:rPr sz="14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коррупции»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84846" y="-231376"/>
            <a:ext cx="8836753" cy="1399293"/>
          </a:xfrm>
          <a:prstGeom prst="rect">
            <a:avLst/>
          </a:prstGeom>
        </p:spPr>
        <p:txBody>
          <a:bodyPr vert="horz" wrap="square" lIns="0" tIns="105600" rIns="0" bIns="0" rtlCol="0">
            <a:spAutoFit/>
          </a:bodyPr>
          <a:lstStyle/>
          <a:p>
            <a:pPr marL="662940" marR="5080" indent="835660">
              <a:lnSpc>
                <a:spcPct val="100000"/>
              </a:lnSpc>
              <a:spcBef>
                <a:spcPts val="100"/>
              </a:spcBef>
            </a:pPr>
            <a:r>
              <a:rPr sz="2800" spc="-15" dirty="0"/>
              <a:t>Российское </a:t>
            </a:r>
            <a:r>
              <a:rPr sz="2800" spc="-20" dirty="0"/>
              <a:t>законодательство </a:t>
            </a:r>
            <a:r>
              <a:rPr sz="2800" dirty="0"/>
              <a:t>в </a:t>
            </a:r>
            <a:r>
              <a:rPr sz="2800" spc="-10" dirty="0"/>
              <a:t>сфере </a:t>
            </a:r>
            <a:r>
              <a:rPr sz="2800" spc="-5" dirty="0"/>
              <a:t> </a:t>
            </a:r>
            <a:r>
              <a:rPr sz="2800" spc="-10" dirty="0"/>
              <a:t>предупреждения</a:t>
            </a:r>
            <a:r>
              <a:rPr sz="2800" spc="-20" dirty="0"/>
              <a:t> </a:t>
            </a:r>
            <a:r>
              <a:rPr sz="2800" dirty="0"/>
              <a:t>и </a:t>
            </a:r>
            <a:r>
              <a:rPr sz="2800" spc="-15" dirty="0"/>
              <a:t>противодействия </a:t>
            </a:r>
            <a:r>
              <a:rPr sz="2800" spc="-10" dirty="0"/>
              <a:t>коррупции</a:t>
            </a:r>
            <a:endParaRPr sz="2800" dirty="0"/>
          </a:p>
        </p:txBody>
      </p:sp>
      <p:pic>
        <p:nvPicPr>
          <p:cNvPr id="63" name="object 63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79389" y="1412876"/>
            <a:ext cx="3238499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87171"/>
      </p:ext>
    </p:extLst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4000" cy="10604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088930"/>
            <a:ext cx="9123680" cy="5321935"/>
            <a:chOff x="0" y="1088897"/>
            <a:chExt cx="9123680" cy="53219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10233"/>
              <a:ext cx="349757" cy="5295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843" y="1088897"/>
              <a:ext cx="886205" cy="566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967" y="1088897"/>
              <a:ext cx="484631" cy="5669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6517" y="1088897"/>
              <a:ext cx="1102613" cy="566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3287" y="1088897"/>
              <a:ext cx="1543049" cy="5669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91255" y="1088897"/>
              <a:ext cx="2691383" cy="5669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5271" y="1088897"/>
              <a:ext cx="1461515" cy="5669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28459" y="1088897"/>
              <a:ext cx="422909" cy="5669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75993"/>
              <a:ext cx="349757" cy="5295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5844" y="1454658"/>
              <a:ext cx="1957577" cy="5669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58339" y="1454658"/>
              <a:ext cx="475487" cy="5669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57983" y="1454658"/>
              <a:ext cx="1421891" cy="5669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04032" y="1454658"/>
              <a:ext cx="1303769" cy="5669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34255" y="1454658"/>
              <a:ext cx="484631" cy="5669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43805" y="1454658"/>
              <a:ext cx="1788413" cy="5669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93891" y="1454658"/>
              <a:ext cx="422909" cy="5669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41753"/>
              <a:ext cx="349757" cy="5295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5843" y="1820418"/>
              <a:ext cx="1440179" cy="5669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39417" y="1820418"/>
              <a:ext cx="1555241" cy="5669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18816" y="1820418"/>
              <a:ext cx="2691371" cy="5669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35117" y="1820418"/>
              <a:ext cx="1888235" cy="5669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49033" y="1820418"/>
              <a:ext cx="1809749" cy="5669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20454" y="1820418"/>
              <a:ext cx="422909" cy="5669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07513"/>
              <a:ext cx="349757" cy="5295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5843" y="2186177"/>
              <a:ext cx="1228343" cy="5669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29867" y="2186177"/>
              <a:ext cx="1746503" cy="5669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01289" y="2186177"/>
              <a:ext cx="1461515" cy="5669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6961" y="2186177"/>
              <a:ext cx="484631" cy="5669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96511" y="2186177"/>
              <a:ext cx="864869" cy="5669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87061" y="2186177"/>
              <a:ext cx="836675" cy="5669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49417" y="2186177"/>
              <a:ext cx="1821941" cy="56692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95515" y="2186177"/>
              <a:ext cx="732281" cy="5669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53478" y="2186177"/>
              <a:ext cx="563879" cy="56692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42276" y="2186177"/>
              <a:ext cx="1359407" cy="5669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63354" y="2186177"/>
              <a:ext cx="422909" cy="5669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73274"/>
              <a:ext cx="349757" cy="52958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5844" y="2551937"/>
              <a:ext cx="8847582" cy="56692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5843" y="2856738"/>
              <a:ext cx="1725929" cy="56692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5929" y="2856738"/>
              <a:ext cx="2691383" cy="5669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39945" y="2856738"/>
              <a:ext cx="1461515" cy="56692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63133" y="2856738"/>
              <a:ext cx="422909" cy="56692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3833"/>
              <a:ext cx="349757" cy="52958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5844" y="3222497"/>
              <a:ext cx="1764029" cy="56692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1566" y="3222497"/>
              <a:ext cx="484631" cy="56692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67889" y="3222497"/>
              <a:ext cx="1773935" cy="56692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62756" y="3222497"/>
              <a:ext cx="1868423" cy="56692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52871" y="3222497"/>
              <a:ext cx="1672589" cy="56692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7153" y="3222497"/>
              <a:ext cx="484631" cy="56692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252715" y="3222497"/>
              <a:ext cx="1870709" cy="56692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5843" y="3527297"/>
              <a:ext cx="1569719" cy="56692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69719" y="3527297"/>
              <a:ext cx="451103" cy="56692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45741" y="3527297"/>
              <a:ext cx="2393441" cy="56692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4864" y="3527297"/>
              <a:ext cx="484631" cy="56692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74413" y="3527297"/>
              <a:ext cx="2470403" cy="56692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68973" y="3527297"/>
              <a:ext cx="1600199" cy="56692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30844" y="3527297"/>
              <a:ext cx="422909" cy="56692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14393"/>
              <a:ext cx="349757" cy="52958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75843" y="3893058"/>
              <a:ext cx="1886711" cy="56692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59863" y="3893058"/>
              <a:ext cx="1271765" cy="56692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028949" y="3893058"/>
              <a:ext cx="1837181" cy="56692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663439" y="3893058"/>
              <a:ext cx="1921763" cy="56692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382510" y="3893058"/>
              <a:ext cx="2740913" cy="56692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75843" y="4197858"/>
              <a:ext cx="1945385" cy="5669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109977" y="4197858"/>
              <a:ext cx="1626869" cy="56692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25595" y="4197858"/>
              <a:ext cx="483869" cy="56692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998214" y="4197858"/>
              <a:ext cx="1405127" cy="56692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2089" y="4197858"/>
              <a:ext cx="484631" cy="56692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665469" y="4197858"/>
              <a:ext cx="1293875" cy="56692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848092" y="4197858"/>
              <a:ext cx="611885" cy="56692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348727" y="4197858"/>
              <a:ext cx="1774698" cy="56692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75844" y="4502657"/>
              <a:ext cx="1915667" cy="56692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53183" y="4502657"/>
              <a:ext cx="422909" cy="56692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889753"/>
              <a:ext cx="349757" cy="52958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75844" y="4868418"/>
              <a:ext cx="2244851" cy="56692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687573" y="4868418"/>
              <a:ext cx="1772411" cy="56692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626863" y="4868418"/>
              <a:ext cx="566927" cy="56692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360669" y="4868418"/>
              <a:ext cx="1929383" cy="56692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456930" y="4868418"/>
              <a:ext cx="1666493" cy="56692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5843" y="5173218"/>
              <a:ext cx="2691383" cy="56692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89859" y="5173218"/>
              <a:ext cx="1461515" cy="56692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3047" y="5173218"/>
              <a:ext cx="422909" cy="56692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560313"/>
              <a:ext cx="349757" cy="52958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75843" y="5538977"/>
              <a:ext cx="1293113" cy="56692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42465" y="5538977"/>
              <a:ext cx="1655825" cy="56692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971799" y="5538977"/>
              <a:ext cx="485393" cy="56692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330701" y="5538977"/>
              <a:ext cx="1395221" cy="56692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600193" y="5538977"/>
              <a:ext cx="1565909" cy="566927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38850" y="5538977"/>
              <a:ext cx="475487" cy="56692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387845" y="5538977"/>
              <a:ext cx="2735579" cy="566927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75843" y="5843777"/>
              <a:ext cx="1438655" cy="566927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38656" y="5843777"/>
              <a:ext cx="1809749" cy="56692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910077" y="5843777"/>
              <a:ext cx="401573" cy="566927"/>
            </a:xfrm>
            <a:prstGeom prst="rect">
              <a:avLst/>
            </a:prstGeom>
          </p:spPr>
        </p:pic>
      </p:grpSp>
      <p:sp>
        <p:nvSpPr>
          <p:cNvPr id="96" name="object 96"/>
          <p:cNvSpPr txBox="1"/>
          <p:nvPr/>
        </p:nvSpPr>
        <p:spPr>
          <a:xfrm>
            <a:off x="78740" y="1088913"/>
            <a:ext cx="8879205" cy="384464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spcBef>
                <a:spcPts val="580"/>
              </a:spcBef>
              <a:buClr>
                <a:srgbClr val="1F497D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цели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и</a:t>
            </a:r>
            <a:r>
              <a:rPr sz="2000" b="1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задачи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внедрения</a:t>
            </a:r>
            <a:r>
              <a:rPr sz="2000" b="1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антикоррупционной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политики;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используемые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 в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политике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понятия</a:t>
            </a:r>
            <a:r>
              <a:rPr sz="2000" b="1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определения;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основные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принципы</a:t>
            </a:r>
            <a:r>
              <a:rPr sz="2000" b="1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антикоррупционной</a:t>
            </a:r>
            <a:r>
              <a:rPr sz="2000" b="1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деятельности</a:t>
            </a:r>
            <a:r>
              <a:rPr sz="2000" b="1" spc="2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организации;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область</a:t>
            </a:r>
            <a:r>
              <a:rPr sz="2000" b="1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применения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политики и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круг</a:t>
            </a:r>
            <a:r>
              <a:rPr sz="2000" b="1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лиц,</a:t>
            </a:r>
            <a:r>
              <a:rPr sz="2000" b="1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попадающих </a:t>
            </a:r>
            <a:r>
              <a:rPr sz="2000" b="1" spc="-25" dirty="0">
                <a:solidFill>
                  <a:srgbClr val="1F497D"/>
                </a:solidFill>
                <a:latin typeface="Times New Roman"/>
                <a:cs typeface="Times New Roman"/>
              </a:rPr>
              <a:t>под</a:t>
            </a:r>
            <a:r>
              <a:rPr sz="2000" b="1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ее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действие;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4965" marR="5715" indent="-342900" algn="just"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определение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должностных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лиц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организации,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ответственных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за </a:t>
            </a:r>
            <a:r>
              <a:rPr sz="2000" b="1" spc="-484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реализацию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 антикоррупционной</a:t>
            </a:r>
            <a:r>
              <a:rPr sz="2000" b="1" spc="-2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политики;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3535" algn="just"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определение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закрепление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обязанностей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1F497D"/>
                </a:solidFill>
                <a:latin typeface="Times New Roman"/>
                <a:cs typeface="Times New Roman"/>
              </a:rPr>
              <a:t>работников</a:t>
            </a:r>
            <a:r>
              <a:rPr sz="20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организации, 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связанных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с предупреждением</a:t>
            </a:r>
            <a:r>
              <a:rPr sz="2000" b="1" spc="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и 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противодействием коррупции;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4965" marR="5715" indent="-342900" algn="just"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установление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 перечня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реализуемых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организацией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антикоррупционных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 мероприятий,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стандартов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 и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процедур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 и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порядок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их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выполнения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 (применения);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8741" y="4929839"/>
            <a:ext cx="4215131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  <a:tab pos="2767330" algn="l"/>
              </a:tabLst>
            </a:pP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ответственность	</a:t>
            </a:r>
            <a:r>
              <a:rPr sz="2000" b="1" spc="-25" dirty="0">
                <a:solidFill>
                  <a:srgbClr val="1F497D"/>
                </a:solidFill>
                <a:latin typeface="Times New Roman"/>
                <a:cs typeface="Times New Roman"/>
              </a:rPr>
              <a:t>сотрудников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8739" y="5173129"/>
            <a:ext cx="4480560" cy="75405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>
              <a:spcBef>
                <a:spcPts val="580"/>
              </a:spcBef>
            </a:pP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антикоррупционной</a:t>
            </a:r>
            <a:r>
              <a:rPr sz="2000" b="1" spc="-3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политики;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  <a:tab pos="1522095" algn="l"/>
                <a:tab pos="3051175" algn="l"/>
                <a:tab pos="3410585" algn="l"/>
              </a:tabLst>
            </a:pP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порядок	пересмотра	и	</a:t>
            </a:r>
            <a:r>
              <a:rPr sz="2000" b="1" dirty="0">
                <a:solidFill>
                  <a:srgbClr val="1F497D"/>
                </a:solidFill>
                <a:latin typeface="Times New Roman"/>
                <a:cs typeface="Times New Roman"/>
              </a:rPr>
              <a:t>внесения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746233" y="4929695"/>
            <a:ext cx="421195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735">
              <a:spcBef>
                <a:spcPts val="95"/>
              </a:spcBef>
              <a:tabLst>
                <a:tab pos="772795" algn="l"/>
                <a:tab pos="2868930" algn="l"/>
              </a:tabLst>
            </a:pP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за	</a:t>
            </a:r>
            <a:r>
              <a:rPr sz="2000" b="1" spc="-15" dirty="0">
                <a:solidFill>
                  <a:srgbClr val="1F497D"/>
                </a:solidFill>
                <a:latin typeface="Times New Roman"/>
                <a:cs typeface="Times New Roman"/>
              </a:rPr>
              <a:t>несоблюдение	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требований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1450975" algn="l"/>
                <a:tab pos="1800225" algn="l"/>
              </a:tabLst>
            </a:pP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изменений	в	</a:t>
            </a: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антикоррупционную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21641" y="5905004"/>
            <a:ext cx="272351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b="1" spc="-10" dirty="0">
                <a:solidFill>
                  <a:srgbClr val="1F497D"/>
                </a:solidFill>
                <a:latin typeface="Times New Roman"/>
                <a:cs typeface="Times New Roman"/>
              </a:rPr>
              <a:t>политику</a:t>
            </a:r>
            <a:r>
              <a:rPr sz="2000" b="1" spc="-5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организации.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>
            <a:spLocks noGrp="1"/>
          </p:cNvSpPr>
          <p:nvPr>
            <p:ph type="title"/>
          </p:nvPr>
        </p:nvSpPr>
        <p:spPr>
          <a:xfrm>
            <a:off x="110511" y="286704"/>
            <a:ext cx="894778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1.</a:t>
            </a:r>
            <a:r>
              <a:rPr sz="2700" spc="-10" dirty="0"/>
              <a:t> Антикоррупционная</a:t>
            </a:r>
            <a:r>
              <a:rPr sz="2700" spc="-25" dirty="0"/>
              <a:t> </a:t>
            </a:r>
            <a:r>
              <a:rPr sz="2700" spc="-15" dirty="0"/>
              <a:t>политика</a:t>
            </a:r>
            <a:r>
              <a:rPr sz="2700" spc="-25" dirty="0"/>
              <a:t> </a:t>
            </a:r>
            <a:r>
              <a:rPr sz="2700" spc="-5" dirty="0"/>
              <a:t>организации</a:t>
            </a:r>
            <a:r>
              <a:rPr sz="2700" spc="-25" dirty="0"/>
              <a:t> </a:t>
            </a:r>
            <a:r>
              <a:rPr sz="2700" spc="-15" dirty="0"/>
              <a:t>включает:</a:t>
            </a:r>
            <a:endParaRPr sz="2700"/>
          </a:p>
        </p:txBody>
      </p:sp>
    </p:spTree>
    <p:extLst>
      <p:ext uri="{BB962C8B-B14F-4D97-AF65-F5344CB8AC3E}">
        <p14:creationId xmlns:p14="http://schemas.microsoft.com/office/powerpoint/2010/main" val="2638012283"/>
      </p:ext>
    </p:extLst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2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0909" y="1777127"/>
            <a:ext cx="4984751" cy="788035"/>
            <a:chOff x="410718" y="1776983"/>
            <a:chExt cx="4984750" cy="7880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718" y="1776983"/>
              <a:ext cx="765047" cy="7879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290" y="1776984"/>
              <a:ext cx="2535923" cy="787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4357" y="1776983"/>
              <a:ext cx="2530601" cy="7879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10719" y="2801255"/>
            <a:ext cx="6593840" cy="1214755"/>
            <a:chOff x="410718" y="2801111"/>
            <a:chExt cx="6593840" cy="121475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718" y="2801111"/>
              <a:ext cx="646175" cy="7879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025" y="2801111"/>
              <a:ext cx="586739" cy="7879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6290" y="2801111"/>
              <a:ext cx="6208012" cy="7879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0718" y="3227831"/>
              <a:ext cx="3851147" cy="7879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93997" y="3227831"/>
              <a:ext cx="2040635" cy="78790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10719" y="4252103"/>
            <a:ext cx="7381240" cy="1214755"/>
            <a:chOff x="410718" y="4251959"/>
            <a:chExt cx="7381240" cy="1214755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0718" y="4251959"/>
              <a:ext cx="646175" cy="7879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025" y="4251959"/>
              <a:ext cx="586739" cy="7879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6290" y="4251959"/>
              <a:ext cx="6995159" cy="7879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0718" y="4678679"/>
              <a:ext cx="3432047" cy="7879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74897" y="4678679"/>
              <a:ext cx="1941563" cy="78790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10910" y="5702808"/>
            <a:ext cx="6495415" cy="1155700"/>
            <a:chOff x="410718" y="5702807"/>
            <a:chExt cx="6495415" cy="1155700"/>
          </a:xfrm>
        </p:grpSpPr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0718" y="5702807"/>
              <a:ext cx="765047" cy="7879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6290" y="5702807"/>
              <a:ext cx="4179557" cy="7879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07991" y="5702807"/>
              <a:ext cx="2398013" cy="7879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9872" y="6214872"/>
              <a:ext cx="2370581" cy="6431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02585" y="6214872"/>
              <a:ext cx="1431035" cy="6431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65754" y="6214872"/>
              <a:ext cx="672833" cy="6431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59123" y="6214872"/>
              <a:ext cx="973835" cy="64312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18326" y="1865503"/>
            <a:ext cx="6849745" cy="5097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780" indent="-386715">
              <a:spcBef>
                <a:spcPts val="100"/>
              </a:spcBef>
              <a:buFont typeface="Times New Roman"/>
              <a:buAutoNum type="arabicParenR"/>
              <a:tabLst>
                <a:tab pos="399415" algn="l"/>
              </a:tabLst>
            </a:pPr>
            <a:r>
              <a:rPr sz="2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руководства</a:t>
            </a:r>
            <a:r>
              <a:rPr sz="28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организации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  <a:buFont typeface="Times New Roman"/>
              <a:buAutoNum type="arabicParenR"/>
            </a:pPr>
            <a:endParaRPr sz="4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789940">
              <a:spcBef>
                <a:spcPts val="5"/>
              </a:spcBef>
              <a:buFontTx/>
              <a:buAutoNum type="arabicParenR"/>
              <a:tabLst>
                <a:tab pos="399415" algn="l"/>
              </a:tabLst>
            </a:pP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лиц, ответственных </a:t>
            </a:r>
            <a:r>
              <a:rPr sz="2800" b="1" dirty="0">
                <a:solidFill>
                  <a:prstClr val="black"/>
                </a:solidFill>
                <a:latin typeface="Times New Roman"/>
                <a:cs typeface="Times New Roman"/>
              </a:rPr>
              <a:t>за реализацию </a:t>
            </a:r>
            <a:r>
              <a:rPr sz="2800" b="1" spc="-6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антикоррупционной</a:t>
            </a:r>
            <a:r>
              <a:rPr sz="28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политики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  <a:buFont typeface="Times New Roman"/>
              <a:buAutoNum type="arabicParenR"/>
            </a:pPr>
            <a:endParaRPr sz="4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>
              <a:buFontTx/>
              <a:buAutoNum type="arabicParenR"/>
              <a:tabLst>
                <a:tab pos="398780" algn="l"/>
              </a:tabLst>
            </a:pPr>
            <a:r>
              <a:rPr sz="28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работников, 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чья деятельность </a:t>
            </a:r>
            <a:r>
              <a:rPr sz="2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связана </a:t>
            </a:r>
            <a:r>
              <a:rPr sz="2800" b="1" dirty="0">
                <a:solidFill>
                  <a:prstClr val="black"/>
                </a:solidFill>
                <a:latin typeface="Times New Roman"/>
                <a:cs typeface="Times New Roman"/>
              </a:rPr>
              <a:t>с </a:t>
            </a:r>
            <a:r>
              <a:rPr sz="2800" b="1" spc="-6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коррупционными</a:t>
            </a:r>
            <a:r>
              <a:rPr sz="28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рисками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  <a:buFont typeface="Times New Roman"/>
              <a:buAutoNum type="arabicParenR"/>
            </a:pPr>
            <a:endParaRPr sz="3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1600" marR="800735" indent="-89535">
              <a:lnSpc>
                <a:spcPct val="120000"/>
              </a:lnSpc>
              <a:buFontTx/>
              <a:buAutoNum type="arabicParenR"/>
              <a:tabLst>
                <a:tab pos="398780" algn="l"/>
              </a:tabLst>
            </a:pP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лиц, </a:t>
            </a:r>
            <a:r>
              <a:rPr sz="2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осуществляющих </a:t>
            </a:r>
            <a:r>
              <a:rPr sz="2800" b="1" dirty="0">
                <a:solidFill>
                  <a:prstClr val="black"/>
                </a:solidFill>
                <a:latin typeface="Times New Roman"/>
                <a:cs typeface="Times New Roman"/>
              </a:rPr>
              <a:t>внутренний </a:t>
            </a:r>
            <a:r>
              <a:rPr sz="2800" b="1" spc="-6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контроль</a:t>
            </a:r>
            <a:r>
              <a:rPr sz="2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аудит</a:t>
            </a:r>
            <a:r>
              <a:rPr sz="28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2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т.д.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84845" y="56515"/>
            <a:ext cx="897430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Специальные</a:t>
            </a:r>
            <a:r>
              <a:rPr sz="2400" spc="20" dirty="0"/>
              <a:t> </a:t>
            </a:r>
            <a:r>
              <a:rPr sz="2400" spc="-10" dirty="0"/>
              <a:t>обязанности</a:t>
            </a:r>
            <a:r>
              <a:rPr sz="2400" spc="10" dirty="0"/>
              <a:t> </a:t>
            </a:r>
            <a:r>
              <a:rPr sz="2400" dirty="0"/>
              <a:t>в</a:t>
            </a:r>
            <a:r>
              <a:rPr sz="2400" spc="5" dirty="0"/>
              <a:t> </a:t>
            </a:r>
            <a:r>
              <a:rPr sz="2400" spc="-10" dirty="0"/>
              <a:t>связи</a:t>
            </a:r>
            <a:r>
              <a:rPr sz="2400" spc="-5" dirty="0"/>
              <a:t> </a:t>
            </a:r>
            <a:r>
              <a:rPr sz="2400" dirty="0"/>
              <a:t>с</a:t>
            </a:r>
            <a:r>
              <a:rPr sz="2400" spc="-5" dirty="0"/>
              <a:t> предупреждением</a:t>
            </a:r>
            <a:r>
              <a:rPr sz="2400" spc="10" dirty="0"/>
              <a:t> </a:t>
            </a:r>
            <a:r>
              <a:rPr sz="2400" dirty="0"/>
              <a:t>и </a:t>
            </a:r>
            <a:r>
              <a:rPr sz="2400" spc="5" dirty="0"/>
              <a:t> </a:t>
            </a:r>
            <a:r>
              <a:rPr sz="2400" spc="-15" dirty="0"/>
              <a:t>противодействием</a:t>
            </a:r>
            <a:r>
              <a:rPr sz="2400" spc="35" dirty="0"/>
              <a:t> </a:t>
            </a:r>
            <a:r>
              <a:rPr sz="2400" spc="-10" dirty="0"/>
              <a:t>коррупции</a:t>
            </a:r>
            <a:r>
              <a:rPr sz="2400" spc="35" dirty="0"/>
              <a:t> </a:t>
            </a:r>
            <a:r>
              <a:rPr sz="2400" spc="-10" dirty="0"/>
              <a:t>могут</a:t>
            </a:r>
            <a:r>
              <a:rPr sz="2400" spc="10" dirty="0"/>
              <a:t> </a:t>
            </a:r>
            <a:r>
              <a:rPr sz="2400" spc="-15" dirty="0"/>
              <a:t>устанавливаться</a:t>
            </a:r>
            <a:r>
              <a:rPr sz="2400" spc="25" dirty="0"/>
              <a:t> </a:t>
            </a:r>
            <a:r>
              <a:rPr sz="2400" spc="-5" dirty="0"/>
              <a:t>для </a:t>
            </a:r>
            <a:r>
              <a:rPr sz="2400" spc="-585" dirty="0"/>
              <a:t> </a:t>
            </a:r>
            <a:r>
              <a:rPr sz="2400" spc="-5" dirty="0"/>
              <a:t>следующих</a:t>
            </a:r>
            <a:r>
              <a:rPr sz="2400" spc="-15" dirty="0"/>
              <a:t> </a:t>
            </a:r>
            <a:r>
              <a:rPr sz="2400" spc="-20" dirty="0"/>
              <a:t>категорий</a:t>
            </a:r>
            <a:r>
              <a:rPr sz="2400" dirty="0"/>
              <a:t> </a:t>
            </a:r>
            <a:r>
              <a:rPr sz="2400" spc="-5" dirty="0"/>
              <a:t>лиц,</a:t>
            </a:r>
            <a:r>
              <a:rPr sz="2400" spc="10" dirty="0"/>
              <a:t> </a:t>
            </a:r>
            <a:r>
              <a:rPr sz="2400" spc="-5" dirty="0"/>
              <a:t>работающих</a:t>
            </a:r>
            <a:r>
              <a:rPr sz="2400" dirty="0"/>
              <a:t> в </a:t>
            </a:r>
            <a:r>
              <a:rPr sz="2400" spc="-5" dirty="0"/>
              <a:t>организации:</a:t>
            </a:r>
            <a:endParaRPr sz="2400"/>
          </a:p>
        </p:txBody>
      </p:sp>
      <p:grpSp>
        <p:nvGrpSpPr>
          <p:cNvPr id="29" name="object 29"/>
          <p:cNvGrpSpPr/>
          <p:nvPr/>
        </p:nvGrpSpPr>
        <p:grpSpPr>
          <a:xfrm>
            <a:off x="5508629" y="1224100"/>
            <a:ext cx="3294379" cy="3294379"/>
            <a:chOff x="5508628" y="1223956"/>
            <a:chExt cx="3294379" cy="3294379"/>
          </a:xfrm>
        </p:grpSpPr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08628" y="1223956"/>
              <a:ext cx="1154899" cy="18165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94169" y="2404109"/>
              <a:ext cx="2108441" cy="2113787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740645" y="5487991"/>
            <a:ext cx="1283171" cy="131574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439157" y="4796172"/>
            <a:ext cx="1941563" cy="118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45236"/>
      </p:ext>
    </p:extLst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581" y="2568208"/>
            <a:ext cx="7872815" cy="3615119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1727735" y="6483629"/>
            <a:ext cx="3775287" cy="184666"/>
          </a:xfrm>
        </p:spPr>
        <p:txBody>
          <a:bodyPr/>
          <a:lstStyle/>
          <a:p>
            <a:pPr algn="r"/>
            <a:r>
              <a:rPr lang="ru-RU" dirty="0"/>
              <a:t>Мы против коррупции в здравоохранении!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306844" y="6483629"/>
            <a:ext cx="309033" cy="184666"/>
          </a:xfrm>
        </p:spPr>
        <p:txBody>
          <a:bodyPr/>
          <a:lstStyle/>
          <a:p>
            <a:fld id="{81D60167-4931-47E6-BA6A-407CBD079E4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279400"/>
            <a:ext cx="7872413" cy="750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У</a:t>
            </a:r>
            <a:r>
              <a:rPr sz="2400" spc="5" dirty="0">
                <a:solidFill>
                  <a:srgbClr val="C00000"/>
                </a:solidFill>
              </a:rPr>
              <a:t> </a:t>
            </a:r>
            <a:r>
              <a:rPr sz="2400" spc="25" dirty="0">
                <a:solidFill>
                  <a:srgbClr val="C00000"/>
                </a:solidFill>
              </a:rPr>
              <a:t>ВАС </a:t>
            </a:r>
            <a:r>
              <a:rPr sz="2400" spc="55" dirty="0">
                <a:solidFill>
                  <a:srgbClr val="C00000"/>
                </a:solidFill>
              </a:rPr>
              <a:t>ЕСТЬ </a:t>
            </a:r>
            <a:r>
              <a:rPr sz="2400" spc="60" dirty="0">
                <a:solidFill>
                  <a:srgbClr val="C00000"/>
                </a:solidFill>
              </a:rPr>
              <a:t>ПОЛИС </a:t>
            </a:r>
            <a:r>
              <a:rPr sz="2400" spc="65" dirty="0">
                <a:solidFill>
                  <a:srgbClr val="C00000"/>
                </a:solidFill>
              </a:rPr>
              <a:t> </a:t>
            </a:r>
            <a:r>
              <a:rPr sz="2400" spc="60" dirty="0">
                <a:solidFill>
                  <a:srgbClr val="C00000"/>
                </a:solidFill>
              </a:rPr>
              <a:t>ОБЯЗАТЕЛЬНОГО</a:t>
            </a:r>
            <a:r>
              <a:rPr sz="2400" spc="225" dirty="0">
                <a:solidFill>
                  <a:srgbClr val="C00000"/>
                </a:solidFill>
              </a:rPr>
              <a:t> </a:t>
            </a:r>
            <a:r>
              <a:rPr sz="2400" spc="70" dirty="0">
                <a:solidFill>
                  <a:srgbClr val="C00000"/>
                </a:solidFill>
              </a:rPr>
              <a:t>МЕДИЦИНСКОГО </a:t>
            </a:r>
            <a:r>
              <a:rPr sz="2400" spc="-530" dirty="0">
                <a:solidFill>
                  <a:srgbClr val="C00000"/>
                </a:solidFill>
              </a:rPr>
              <a:t> </a:t>
            </a:r>
            <a:r>
              <a:rPr sz="2400" spc="55" dirty="0">
                <a:solidFill>
                  <a:srgbClr val="C00000"/>
                </a:solidFill>
              </a:rPr>
              <a:t>СТРАХОВАНИЯ</a:t>
            </a:r>
            <a:r>
              <a:rPr sz="2400" spc="235" dirty="0">
                <a:solidFill>
                  <a:srgbClr val="C00000"/>
                </a:solidFill>
              </a:rPr>
              <a:t> </a:t>
            </a:r>
            <a:r>
              <a:rPr sz="2400" spc="70" dirty="0">
                <a:solidFill>
                  <a:srgbClr val="C00000"/>
                </a:solidFill>
              </a:rPr>
              <a:t>(ОМС)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395537" y="1110647"/>
            <a:ext cx="8064835" cy="2472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solidFill>
                  <a:srgbClr val="251263"/>
                </a:solidFill>
                <a:cs typeface="Calibri"/>
              </a:rPr>
              <a:t>А</a:t>
            </a:r>
            <a:r>
              <a:rPr sz="2000" b="1" spc="175" dirty="0">
                <a:solidFill>
                  <a:srgbClr val="251263"/>
                </a:solidFill>
                <a:cs typeface="Calibri"/>
              </a:rPr>
              <a:t> </a:t>
            </a:r>
            <a:r>
              <a:rPr sz="2000" b="1" spc="40" dirty="0">
                <a:solidFill>
                  <a:srgbClr val="251263"/>
                </a:solidFill>
                <a:cs typeface="Calibri"/>
              </a:rPr>
              <a:t>ЗНАЧИТ,</a:t>
            </a:r>
            <a:r>
              <a:rPr sz="2000" b="1" spc="190" dirty="0">
                <a:solidFill>
                  <a:srgbClr val="251263"/>
                </a:solidFill>
                <a:cs typeface="Calibri"/>
              </a:rPr>
              <a:t> </a:t>
            </a:r>
            <a:r>
              <a:rPr sz="2000" b="1" spc="55" dirty="0">
                <a:solidFill>
                  <a:srgbClr val="251263"/>
                </a:solidFill>
                <a:cs typeface="Calibri"/>
              </a:rPr>
              <a:t>ВАМ</a:t>
            </a:r>
            <a:r>
              <a:rPr sz="2000" b="1" spc="190" dirty="0">
                <a:solidFill>
                  <a:srgbClr val="251263"/>
                </a:solidFill>
                <a:cs typeface="Calibri"/>
              </a:rPr>
              <a:t> </a:t>
            </a:r>
            <a:r>
              <a:rPr sz="2000" b="1" spc="65" dirty="0">
                <a:solidFill>
                  <a:srgbClr val="251263"/>
                </a:solidFill>
                <a:cs typeface="Calibri"/>
              </a:rPr>
              <a:t>ГАРАНТИРОВАНО:</a:t>
            </a:r>
            <a:endParaRPr lang="ru-RU" sz="2000" dirty="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ru-RU" sz="2000" b="1" spc="80" dirty="0">
                <a:solidFill>
                  <a:prstClr val="black"/>
                </a:solidFill>
                <a:cs typeface="Calibri"/>
              </a:rPr>
              <a:t>               </a:t>
            </a:r>
            <a:r>
              <a:rPr sz="1200" b="1" spc="80" dirty="0" err="1">
                <a:solidFill>
                  <a:prstClr val="black"/>
                </a:solidFill>
                <a:cs typeface="Calibri"/>
              </a:rPr>
              <a:t>оказание</a:t>
            </a:r>
            <a:r>
              <a:rPr sz="1200" b="1" spc="1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медицинских</a:t>
            </a:r>
            <a:r>
              <a:rPr sz="1200" b="1" spc="1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услуг;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35"/>
              </a:spcBef>
            </a:pPr>
            <a:endParaRPr sz="1150" dirty="0">
              <a:solidFill>
                <a:prstClr val="black"/>
              </a:solidFill>
              <a:cs typeface="Calibri"/>
            </a:endParaRPr>
          </a:p>
          <a:p>
            <a:pPr marL="12700" marR="6985" indent="914400" algn="just"/>
            <a:r>
              <a:rPr sz="1200" b="1" spc="85" dirty="0">
                <a:solidFill>
                  <a:prstClr val="black"/>
                </a:solidFill>
                <a:cs typeface="Calibri"/>
              </a:rPr>
              <a:t>назначение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и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применение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в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стационарных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условиях,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в 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условиях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дневного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стационара,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60" dirty="0">
                <a:solidFill>
                  <a:prstClr val="black"/>
                </a:solidFill>
                <a:cs typeface="Calibri"/>
              </a:rPr>
              <a:t>при</a:t>
            </a:r>
            <a:r>
              <a:rPr sz="1200" b="1" spc="6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оказании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медицинской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помощи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в 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экстренной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и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неотложной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форме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лекарственных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препаратов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100" dirty="0">
                <a:solidFill>
                  <a:prstClr val="black"/>
                </a:solidFill>
                <a:cs typeface="Calibri"/>
              </a:rPr>
              <a:t>по </a:t>
            </a:r>
            <a:r>
              <a:rPr sz="1200" b="1" spc="10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медицинским</a:t>
            </a:r>
            <a:r>
              <a:rPr sz="1200" b="1" spc="20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показаниям: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12700" marR="17145" indent="914400" algn="just">
              <a:spcBef>
                <a:spcPts val="5"/>
              </a:spcBef>
            </a:pPr>
            <a:r>
              <a:rPr sz="1200" b="1" spc="45" dirty="0">
                <a:solidFill>
                  <a:prstClr val="black"/>
                </a:solidFill>
                <a:cs typeface="Calibri"/>
              </a:rPr>
              <a:t>а)</a:t>
            </a:r>
            <a:r>
              <a:rPr sz="1200" b="1" spc="5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включенных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в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перечень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жизненно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необходимых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и 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важнейших</a:t>
            </a:r>
            <a:r>
              <a:rPr sz="1200" b="1" spc="20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лекарственных</a:t>
            </a:r>
            <a:r>
              <a:rPr sz="1200" b="1" spc="2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препаратов;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35"/>
              </a:spcBef>
            </a:pPr>
            <a:endParaRPr sz="1150" dirty="0">
              <a:solidFill>
                <a:prstClr val="black"/>
              </a:solidFill>
              <a:cs typeface="Calibri"/>
            </a:endParaRPr>
          </a:p>
          <a:p>
            <a:pPr marL="12700" marR="5080" indent="914400" algn="just"/>
            <a:r>
              <a:rPr sz="1200" b="1" spc="45" dirty="0">
                <a:solidFill>
                  <a:prstClr val="black"/>
                </a:solidFill>
                <a:cs typeface="Calibri"/>
              </a:rPr>
              <a:t>б)</a:t>
            </a:r>
            <a:r>
              <a:rPr sz="1200" b="1" spc="50" dirty="0">
                <a:solidFill>
                  <a:prstClr val="black"/>
                </a:solidFill>
                <a:cs typeface="Calibri"/>
              </a:rPr>
              <a:t> не</a:t>
            </a:r>
            <a:r>
              <a:rPr sz="1200" b="1" spc="5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входящих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в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перечень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жизненно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необходимых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и 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важнейших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лекарственных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препаратов,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в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случаях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50" dirty="0">
                <a:solidFill>
                  <a:prstClr val="black"/>
                </a:solidFill>
                <a:cs typeface="Calibri"/>
              </a:rPr>
              <a:t>их</a:t>
            </a:r>
            <a:r>
              <a:rPr sz="1200" b="1" spc="5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замены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95" dirty="0">
                <a:solidFill>
                  <a:prstClr val="black"/>
                </a:solidFill>
                <a:cs typeface="Calibri"/>
              </a:rPr>
              <a:t>из-за </a:t>
            </a:r>
            <a:r>
              <a:rPr sz="1200" b="1" spc="10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индивидуальной</a:t>
            </a:r>
            <a:r>
              <a:rPr sz="1200" b="1" spc="20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непереносимости,</a:t>
            </a:r>
            <a:r>
              <a:rPr sz="1200" b="1" spc="24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45" dirty="0">
                <a:solidFill>
                  <a:prstClr val="black"/>
                </a:solidFill>
                <a:cs typeface="Calibri"/>
              </a:rPr>
              <a:t>по</a:t>
            </a:r>
            <a:r>
              <a:rPr sz="1200" b="1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жизненным</a:t>
            </a:r>
            <a:r>
              <a:rPr sz="1200" b="1" spc="20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показаниям;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2283" y="3614452"/>
            <a:ext cx="17187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90625" algn="l"/>
              </a:tabLst>
            </a:pPr>
            <a:r>
              <a:rPr sz="1200" b="1" spc="100" dirty="0">
                <a:solidFill>
                  <a:prstClr val="black"/>
                </a:solidFill>
                <a:cs typeface="Calibri"/>
              </a:rPr>
              <a:t>н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а</a:t>
            </a:r>
            <a:r>
              <a:rPr sz="1200" b="1" spc="95" dirty="0">
                <a:solidFill>
                  <a:prstClr val="black"/>
                </a:solidFill>
                <a:cs typeface="Calibri"/>
              </a:rPr>
              <a:t>з</a:t>
            </a:r>
            <a:r>
              <a:rPr sz="1200" b="1" spc="100" dirty="0">
                <a:solidFill>
                  <a:prstClr val="black"/>
                </a:solidFill>
                <a:cs typeface="Calibri"/>
              </a:rPr>
              <a:t>н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а</a:t>
            </a:r>
            <a:r>
              <a:rPr sz="1200" b="1" spc="95" dirty="0">
                <a:solidFill>
                  <a:prstClr val="black"/>
                </a:solidFill>
                <a:cs typeface="Calibri"/>
              </a:rPr>
              <a:t>ч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е</a:t>
            </a:r>
            <a:r>
              <a:rPr sz="1200" b="1" spc="100" dirty="0">
                <a:solidFill>
                  <a:prstClr val="black"/>
                </a:solidFill>
                <a:cs typeface="Calibri"/>
              </a:rPr>
              <a:t>н</a:t>
            </a:r>
            <a:r>
              <a:rPr sz="1200" b="1" spc="95" dirty="0">
                <a:solidFill>
                  <a:prstClr val="black"/>
                </a:solidFill>
                <a:cs typeface="Calibri"/>
              </a:rPr>
              <a:t>и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е	и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3227" y="3614452"/>
            <a:ext cx="129709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80" dirty="0">
                <a:solidFill>
                  <a:prstClr val="black"/>
                </a:solidFill>
                <a:cs typeface="Calibri"/>
              </a:rPr>
              <a:t>применение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3723" y="3614452"/>
            <a:ext cx="2705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330960" algn="l"/>
              </a:tabLst>
            </a:pPr>
            <a:r>
              <a:rPr sz="1200" b="1" spc="90" dirty="0">
                <a:solidFill>
                  <a:prstClr val="black"/>
                </a:solidFill>
                <a:cs typeface="Calibri"/>
              </a:rPr>
              <a:t>м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е</a:t>
            </a:r>
            <a:r>
              <a:rPr sz="1200" b="1" spc="100" dirty="0">
                <a:solidFill>
                  <a:prstClr val="black"/>
                </a:solidFill>
                <a:cs typeface="Calibri"/>
              </a:rPr>
              <a:t>д</a:t>
            </a:r>
            <a:r>
              <a:rPr sz="1200" b="1" spc="95" dirty="0">
                <a:solidFill>
                  <a:prstClr val="black"/>
                </a:solidFill>
                <a:cs typeface="Calibri"/>
              </a:rPr>
              <a:t>и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ц</a:t>
            </a:r>
            <a:r>
              <a:rPr sz="1200" b="1" spc="95" dirty="0">
                <a:solidFill>
                  <a:prstClr val="black"/>
                </a:solidFill>
                <a:cs typeface="Calibri"/>
              </a:rPr>
              <a:t>и</a:t>
            </a:r>
            <a:r>
              <a:rPr sz="1200" b="1" spc="100" dirty="0">
                <a:solidFill>
                  <a:prstClr val="black"/>
                </a:solidFill>
                <a:cs typeface="Calibri"/>
              </a:rPr>
              <a:t>н</a:t>
            </a:r>
            <a:r>
              <a:rPr sz="1200" b="1" spc="95" dirty="0">
                <a:solidFill>
                  <a:prstClr val="black"/>
                </a:solidFill>
                <a:cs typeface="Calibri"/>
              </a:rPr>
              <a:t>с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к</a:t>
            </a:r>
            <a:r>
              <a:rPr sz="1200" b="1" spc="95" dirty="0">
                <a:solidFill>
                  <a:prstClr val="black"/>
                </a:solidFill>
                <a:cs typeface="Calibri"/>
              </a:rPr>
              <a:t>и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х	</a:t>
            </a:r>
            <a:r>
              <a:rPr sz="1200" b="1" spc="95" dirty="0">
                <a:solidFill>
                  <a:prstClr val="black"/>
                </a:solidFill>
                <a:cs typeface="Calibri"/>
              </a:rPr>
              <a:t>из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д</a:t>
            </a:r>
            <a:r>
              <a:rPr sz="1200" b="1" spc="65" dirty="0">
                <a:solidFill>
                  <a:prstClr val="black"/>
                </a:solidFill>
                <a:cs typeface="Calibri"/>
              </a:rPr>
              <a:t>е</a:t>
            </a:r>
            <a:r>
              <a:rPr sz="1200" b="1" spc="95" dirty="0">
                <a:solidFill>
                  <a:prstClr val="black"/>
                </a:solidFill>
                <a:cs typeface="Calibri"/>
              </a:rPr>
              <a:t>л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и</a:t>
            </a:r>
            <a:r>
              <a:rPr sz="1200" b="1" spc="95" dirty="0">
                <a:solidFill>
                  <a:prstClr val="black"/>
                </a:solidFill>
                <a:cs typeface="Calibri"/>
              </a:rPr>
              <a:t>й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,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562" y="3811941"/>
            <a:ext cx="8208911" cy="275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80" algn="just">
              <a:spcBef>
                <a:spcPts val="100"/>
              </a:spcBef>
            </a:pPr>
            <a:r>
              <a:rPr sz="1200" b="1" spc="80" dirty="0">
                <a:solidFill>
                  <a:prstClr val="black"/>
                </a:solidFill>
                <a:cs typeface="Calibri"/>
              </a:rPr>
              <a:t>компонентов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крови,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лечебного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питания,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в</a:t>
            </a:r>
            <a:r>
              <a:rPr sz="1200" b="1" spc="27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55" dirty="0">
                <a:solidFill>
                  <a:prstClr val="black"/>
                </a:solidFill>
                <a:cs typeface="Calibri"/>
              </a:rPr>
              <a:t>том</a:t>
            </a:r>
            <a:r>
              <a:rPr sz="1200" b="1" spc="3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числе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специализированных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продуктов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лечебного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питания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50" dirty="0">
                <a:solidFill>
                  <a:prstClr val="black"/>
                </a:solidFill>
                <a:cs typeface="Calibri"/>
              </a:rPr>
              <a:t>по</a:t>
            </a:r>
            <a:r>
              <a:rPr sz="1200" b="1" spc="5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медицинским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показаниям;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35"/>
              </a:spcBef>
            </a:pPr>
            <a:endParaRPr sz="1150" dirty="0">
              <a:solidFill>
                <a:prstClr val="black"/>
              </a:solidFill>
              <a:cs typeface="Calibri"/>
            </a:endParaRPr>
          </a:p>
          <a:p>
            <a:pPr marL="12700" marR="5715" indent="914400" algn="just">
              <a:spcBef>
                <a:spcPts val="5"/>
              </a:spcBef>
            </a:pPr>
            <a:r>
              <a:rPr sz="1200" b="1" spc="80" dirty="0">
                <a:solidFill>
                  <a:prstClr val="black"/>
                </a:solidFill>
                <a:cs typeface="Calibri"/>
              </a:rPr>
              <a:t>размещение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в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маломестных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палатах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(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боксах)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пациентов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100" dirty="0">
                <a:solidFill>
                  <a:prstClr val="black"/>
                </a:solidFill>
                <a:cs typeface="Calibri"/>
              </a:rPr>
              <a:t>по </a:t>
            </a:r>
            <a:r>
              <a:rPr sz="1200" b="1" spc="10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медицинским</a:t>
            </a:r>
            <a:r>
              <a:rPr sz="1200" b="1" spc="20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и</a:t>
            </a:r>
            <a:r>
              <a:rPr sz="1200" b="1" spc="20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(или)</a:t>
            </a:r>
            <a:r>
              <a:rPr sz="1200" b="1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эпидемиологическим</a:t>
            </a:r>
            <a:r>
              <a:rPr sz="1200" b="1" spc="25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показаниям;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35"/>
              </a:spcBef>
            </a:pPr>
            <a:endParaRPr sz="1150" dirty="0">
              <a:solidFill>
                <a:prstClr val="black"/>
              </a:solidFill>
              <a:cs typeface="Calibri"/>
            </a:endParaRPr>
          </a:p>
          <a:p>
            <a:pPr marL="12700" marR="5080" indent="914400" algn="just"/>
            <a:r>
              <a:rPr sz="1200" b="1" spc="60" dirty="0">
                <a:solidFill>
                  <a:prstClr val="black"/>
                </a:solidFill>
                <a:cs typeface="Calibri"/>
              </a:rPr>
              <a:t>для</a:t>
            </a:r>
            <a:r>
              <a:rPr sz="1200" b="1" spc="6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0" dirty="0">
                <a:solidFill>
                  <a:prstClr val="black"/>
                </a:solidFill>
                <a:cs typeface="Calibri"/>
              </a:rPr>
              <a:t>детей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в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возрасте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45" dirty="0">
                <a:solidFill>
                  <a:prstClr val="black"/>
                </a:solidFill>
                <a:cs typeface="Calibri"/>
              </a:rPr>
              <a:t>до</a:t>
            </a:r>
            <a:r>
              <a:rPr sz="1200" b="1" spc="5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четырех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60" dirty="0">
                <a:solidFill>
                  <a:prstClr val="black"/>
                </a:solidFill>
                <a:cs typeface="Calibri"/>
              </a:rPr>
              <a:t>лет</a:t>
            </a:r>
            <a:r>
              <a:rPr sz="1200" b="1" spc="6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создание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условий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пребывания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в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стационарных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условиях,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включая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предоставление 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спального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места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и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питания,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60" dirty="0">
                <a:solidFill>
                  <a:prstClr val="black"/>
                </a:solidFill>
                <a:cs typeface="Calibri"/>
              </a:rPr>
              <a:t>при</a:t>
            </a:r>
            <a:r>
              <a:rPr sz="1200" b="1" spc="6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совместном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нахождении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0" dirty="0">
                <a:solidFill>
                  <a:prstClr val="black"/>
                </a:solidFill>
                <a:cs typeface="Calibri"/>
              </a:rPr>
              <a:t>одного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100" dirty="0">
                <a:solidFill>
                  <a:prstClr val="black"/>
                </a:solidFill>
                <a:cs typeface="Calibri"/>
              </a:rPr>
              <a:t>из </a:t>
            </a:r>
            <a:r>
              <a:rPr sz="1200" b="1" spc="10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родителей,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иного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члена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65" dirty="0">
                <a:solidFill>
                  <a:prstClr val="black"/>
                </a:solidFill>
                <a:cs typeface="Calibri"/>
              </a:rPr>
              <a:t>семьи</a:t>
            </a:r>
            <a:r>
              <a:rPr sz="1200" b="1" spc="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60" dirty="0">
                <a:solidFill>
                  <a:prstClr val="black"/>
                </a:solidFill>
                <a:cs typeface="Calibri"/>
              </a:rPr>
              <a:t>или</a:t>
            </a:r>
            <a:r>
              <a:rPr sz="1200" b="1" spc="6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0" dirty="0">
                <a:solidFill>
                  <a:prstClr val="black"/>
                </a:solidFill>
                <a:cs typeface="Calibri"/>
              </a:rPr>
              <a:t>иного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законного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представителя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в 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медицинской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организации,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а</a:t>
            </a:r>
            <a:r>
              <a:rPr sz="1200" b="1" spc="2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60" dirty="0">
                <a:solidFill>
                  <a:prstClr val="black"/>
                </a:solidFill>
                <a:cs typeface="Calibri"/>
              </a:rPr>
              <a:t>для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ребенка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старше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указанного возраста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- 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60" dirty="0">
                <a:solidFill>
                  <a:prstClr val="black"/>
                </a:solidFill>
                <a:cs typeface="Calibri"/>
              </a:rPr>
              <a:t>при</a:t>
            </a:r>
            <a:r>
              <a:rPr sz="1200" b="1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наличии</a:t>
            </a:r>
            <a:r>
              <a:rPr sz="1200" b="1" spc="1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медицинских</a:t>
            </a:r>
            <a:r>
              <a:rPr sz="1200" b="1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показаний;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35"/>
              </a:spcBef>
            </a:pPr>
            <a:endParaRPr sz="1150" dirty="0">
              <a:solidFill>
                <a:prstClr val="black"/>
              </a:solidFill>
              <a:cs typeface="Calibri"/>
            </a:endParaRPr>
          </a:p>
          <a:p>
            <a:pPr marL="12700" marR="17780" indent="914400" algn="just"/>
            <a:r>
              <a:rPr sz="1200" b="1" spc="85" dirty="0">
                <a:solidFill>
                  <a:prstClr val="black"/>
                </a:solidFill>
                <a:cs typeface="Calibri"/>
              </a:rPr>
              <a:t>транспортные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0" dirty="0">
                <a:solidFill>
                  <a:prstClr val="black"/>
                </a:solidFill>
                <a:cs typeface="Calibri"/>
              </a:rPr>
              <a:t>услуги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60" dirty="0">
                <a:solidFill>
                  <a:prstClr val="black"/>
                </a:solidFill>
                <a:cs typeface="Calibri"/>
              </a:rPr>
              <a:t>при</a:t>
            </a:r>
            <a:r>
              <a:rPr sz="1200" b="1" spc="6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сопровождении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медицинским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работником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пациента,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находящегося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50" dirty="0">
                <a:solidFill>
                  <a:prstClr val="black"/>
                </a:solidFill>
                <a:cs typeface="Calibri"/>
              </a:rPr>
              <a:t>на</a:t>
            </a:r>
            <a:r>
              <a:rPr sz="1200" b="1" spc="5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лечении</a:t>
            </a:r>
            <a:r>
              <a:rPr sz="1200" b="1" spc="434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в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стационарных 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условиях,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dirty="0">
                <a:solidFill>
                  <a:prstClr val="black"/>
                </a:solidFill>
                <a:cs typeface="Calibri"/>
              </a:rPr>
              <a:t>в</a:t>
            </a:r>
            <a:r>
              <a:rPr sz="12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случае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 необходимости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проведения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55" dirty="0">
                <a:solidFill>
                  <a:prstClr val="black"/>
                </a:solidFill>
                <a:cs typeface="Calibri"/>
              </a:rPr>
              <a:t>ему</a:t>
            </a:r>
            <a:r>
              <a:rPr sz="1200" b="1" spc="6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диагностических </a:t>
            </a:r>
            <a:r>
              <a:rPr sz="12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исследований </a:t>
            </a:r>
            <a:r>
              <a:rPr sz="1200" b="1" spc="60" dirty="0">
                <a:solidFill>
                  <a:prstClr val="black"/>
                </a:solidFill>
                <a:cs typeface="Calibri"/>
              </a:rPr>
              <a:t>при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отсутствии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возможности </a:t>
            </a:r>
            <a:r>
              <a:rPr sz="1200" b="1" spc="50" dirty="0">
                <a:solidFill>
                  <a:prstClr val="black"/>
                </a:solidFill>
                <a:cs typeface="Calibri"/>
              </a:rPr>
              <a:t>их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проведения медицинской </a:t>
            </a:r>
            <a:r>
              <a:rPr sz="1200" b="1" spc="85" dirty="0">
                <a:solidFill>
                  <a:prstClr val="black"/>
                </a:solidFill>
                <a:cs typeface="Calibri"/>
              </a:rPr>
              <a:t> организацией,</a:t>
            </a:r>
            <a:r>
              <a:rPr sz="1200" b="1" spc="23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оказывающей</a:t>
            </a:r>
            <a:r>
              <a:rPr sz="1200" b="1" spc="23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80" dirty="0">
                <a:solidFill>
                  <a:prstClr val="black"/>
                </a:solidFill>
                <a:cs typeface="Calibri"/>
              </a:rPr>
              <a:t>медицинскую</a:t>
            </a:r>
            <a:r>
              <a:rPr sz="1200" b="1" spc="2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spc="75" dirty="0">
                <a:solidFill>
                  <a:prstClr val="black"/>
                </a:solidFill>
                <a:cs typeface="Calibri"/>
              </a:rPr>
              <a:t>помощь.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877" y="1516118"/>
            <a:ext cx="487219" cy="15822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773" y="1958417"/>
            <a:ext cx="487219" cy="15822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58324" y="3687496"/>
            <a:ext cx="641773" cy="2235518"/>
            <a:chOff x="908723" y="4788255"/>
            <a:chExt cx="481330" cy="298069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723" y="4788255"/>
              <a:ext cx="452615" cy="2109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723" y="5728817"/>
              <a:ext cx="452615" cy="2109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723" y="6261582"/>
              <a:ext cx="452615" cy="2109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323" y="7557744"/>
              <a:ext cx="452615" cy="210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780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597" y="4671172"/>
            <a:ext cx="2568283" cy="17822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7880" y="1269181"/>
            <a:ext cx="2215661" cy="10801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6116" y="264130"/>
            <a:ext cx="6878320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2000" b="1" spc="60" dirty="0">
                <a:solidFill>
                  <a:srgbClr val="C00000"/>
                </a:solidFill>
                <a:cs typeface="Calibri"/>
              </a:rPr>
              <a:t>Если</a:t>
            </a:r>
            <a:r>
              <a:rPr sz="2000" b="1" spc="190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80" dirty="0">
                <a:solidFill>
                  <a:srgbClr val="C00000"/>
                </a:solidFill>
                <a:cs typeface="Calibri"/>
              </a:rPr>
              <a:t>медицинский</a:t>
            </a:r>
            <a:r>
              <a:rPr sz="2000" b="1" spc="190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80" dirty="0">
                <a:solidFill>
                  <a:srgbClr val="C00000"/>
                </a:solidFill>
                <a:cs typeface="Calibri"/>
              </a:rPr>
              <a:t>работник</a:t>
            </a:r>
            <a:r>
              <a:rPr sz="2000" b="1" spc="195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75" dirty="0">
                <a:solidFill>
                  <a:srgbClr val="C00000"/>
                </a:solidFill>
                <a:cs typeface="Calibri"/>
              </a:rPr>
              <a:t>говорит</a:t>
            </a:r>
            <a:r>
              <a:rPr sz="2000" b="1" spc="185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65" dirty="0">
                <a:solidFill>
                  <a:srgbClr val="C00000"/>
                </a:solidFill>
                <a:cs typeface="Calibri"/>
              </a:rPr>
              <a:t>Вам, </a:t>
            </a:r>
            <a:endParaRPr lang="ru-RU" sz="2000" b="1" spc="65" dirty="0">
              <a:solidFill>
                <a:srgbClr val="C00000"/>
              </a:solidFill>
              <a:cs typeface="Calibri"/>
            </a:endParaRPr>
          </a:p>
          <a:p>
            <a:pPr marL="12700" marR="5080" algn="ctr">
              <a:spcBef>
                <a:spcPts val="100"/>
              </a:spcBef>
            </a:pPr>
            <a:r>
              <a:rPr sz="2000" b="1" spc="-440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60" dirty="0">
                <a:solidFill>
                  <a:srgbClr val="C00000"/>
                </a:solidFill>
                <a:cs typeface="Calibri"/>
              </a:rPr>
              <a:t>что</a:t>
            </a:r>
            <a:r>
              <a:rPr sz="2000" b="1" spc="185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45" dirty="0" err="1">
                <a:solidFill>
                  <a:srgbClr val="C00000"/>
                </a:solidFill>
                <a:cs typeface="Calibri"/>
              </a:rPr>
              <a:t>за</a:t>
            </a:r>
            <a:r>
              <a:rPr sz="2000" b="1" spc="185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80" dirty="0" err="1">
                <a:solidFill>
                  <a:srgbClr val="C00000"/>
                </a:solidFill>
                <a:cs typeface="Calibri"/>
              </a:rPr>
              <a:t>вознаграждение</a:t>
            </a:r>
            <a:r>
              <a:rPr lang="ru-RU" sz="2000" dirty="0">
                <a:solidFill>
                  <a:prstClr val="black"/>
                </a:solidFill>
                <a:cs typeface="Calibri"/>
              </a:rPr>
              <a:t>  </a:t>
            </a:r>
          </a:p>
          <a:p>
            <a:pPr marL="12700" marR="5080" algn="ctr">
              <a:spcBef>
                <a:spcPts val="100"/>
              </a:spcBef>
            </a:pPr>
            <a:r>
              <a:rPr sz="2000" b="1" spc="45" dirty="0" err="1">
                <a:solidFill>
                  <a:srgbClr val="C00000"/>
                </a:solidFill>
                <a:cs typeface="Calibri"/>
              </a:rPr>
              <a:t>он</a:t>
            </a:r>
            <a:r>
              <a:rPr sz="2000" b="1" spc="185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60" dirty="0">
                <a:solidFill>
                  <a:srgbClr val="C00000"/>
                </a:solidFill>
                <a:cs typeface="Calibri"/>
              </a:rPr>
              <a:t>может</a:t>
            </a:r>
            <a:r>
              <a:rPr sz="2000" b="1" spc="175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80" dirty="0">
                <a:solidFill>
                  <a:srgbClr val="C00000"/>
                </a:solidFill>
                <a:cs typeface="Calibri"/>
              </a:rPr>
              <a:t>организовать</a:t>
            </a:r>
            <a:r>
              <a:rPr sz="2000" b="1" spc="204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75" dirty="0">
                <a:solidFill>
                  <a:srgbClr val="C00000"/>
                </a:solidFill>
                <a:cs typeface="Calibri"/>
              </a:rPr>
              <a:t>Вам….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2608" y="1478050"/>
            <a:ext cx="469307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396365" algn="l"/>
                <a:tab pos="1707514" algn="l"/>
                <a:tab pos="3014980" algn="l"/>
              </a:tabLst>
            </a:pPr>
            <a:r>
              <a:rPr sz="1400" b="1" spc="85" dirty="0">
                <a:solidFill>
                  <a:prstClr val="black"/>
                </a:solidFill>
                <a:cs typeface="Calibri"/>
              </a:rPr>
              <a:t>Направление	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в	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профильное	</a:t>
            </a:r>
            <a:r>
              <a:rPr sz="1400" b="1" spc="60" dirty="0">
                <a:solidFill>
                  <a:prstClr val="black"/>
                </a:solidFill>
                <a:cs typeface="Calibri"/>
              </a:rPr>
              <a:t>или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400" b="1" spc="85" dirty="0">
                <a:solidFill>
                  <a:prstClr val="black"/>
                </a:solidFill>
                <a:cs typeface="Calibri"/>
              </a:rPr>
              <a:t>престижное</a:t>
            </a:r>
            <a:r>
              <a:rPr sz="1400" b="1" spc="18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медицинское</a:t>
            </a:r>
            <a:r>
              <a:rPr sz="1400" b="1" spc="19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учреждение;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2040" y="1463747"/>
            <a:ext cx="79997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90" dirty="0">
                <a:solidFill>
                  <a:prstClr val="black"/>
                </a:solidFill>
                <a:cs typeface="Calibri"/>
              </a:rPr>
              <a:t>б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о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ле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е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2608" y="1958246"/>
            <a:ext cx="5034280" cy="651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70" dirty="0">
                <a:solidFill>
                  <a:prstClr val="black"/>
                </a:solidFill>
                <a:cs typeface="Calibri"/>
              </a:rPr>
              <a:t>Более</a:t>
            </a:r>
            <a:r>
              <a:rPr sz="1400" b="1" spc="16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качественную</a:t>
            </a:r>
            <a:r>
              <a:rPr sz="1400" b="1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медицинскую</a:t>
            </a:r>
            <a:r>
              <a:rPr sz="1400" b="1" spc="2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75" dirty="0">
                <a:solidFill>
                  <a:prstClr val="black"/>
                </a:solidFill>
                <a:cs typeface="Calibri"/>
              </a:rPr>
              <a:t>услугу;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/>
            <a:endParaRPr lang="ru-RU" sz="1350" dirty="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400" b="1" spc="85" dirty="0" err="1">
                <a:solidFill>
                  <a:prstClr val="black"/>
                </a:solidFill>
                <a:cs typeface="Calibri"/>
              </a:rPr>
              <a:t>Препараты</a:t>
            </a:r>
            <a:r>
              <a:rPr sz="1400" b="1" spc="17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60" dirty="0">
                <a:solidFill>
                  <a:prstClr val="black"/>
                </a:solidFill>
                <a:cs typeface="Calibri"/>
              </a:rPr>
              <a:t>или</a:t>
            </a:r>
            <a:r>
              <a:rPr sz="1400" b="1" spc="18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медицинские</a:t>
            </a:r>
            <a:r>
              <a:rPr sz="1400" b="1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материалы;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2682" y="2598340"/>
            <a:ext cx="2952327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  <a:tabLst>
                <a:tab pos="974090" algn="l"/>
                <a:tab pos="1474470" algn="l"/>
              </a:tabLst>
            </a:pPr>
            <a:endParaRPr lang="ru-RU" sz="1400" b="1" spc="90" dirty="0">
              <a:solidFill>
                <a:prstClr val="black"/>
              </a:solidFill>
              <a:cs typeface="Calibri"/>
            </a:endParaRPr>
          </a:p>
          <a:p>
            <a:pPr marL="12700" marR="5080">
              <a:spcBef>
                <a:spcPts val="105"/>
              </a:spcBef>
              <a:tabLst>
                <a:tab pos="974090" algn="l"/>
                <a:tab pos="1474470" algn="l"/>
              </a:tabLst>
            </a:pPr>
            <a:r>
              <a:rPr sz="1400" b="1" spc="90" dirty="0" err="1">
                <a:solidFill>
                  <a:prstClr val="black"/>
                </a:solidFill>
                <a:cs typeface="Calibri"/>
              </a:rPr>
              <a:t>Б</a:t>
            </a:r>
            <a:r>
              <a:rPr sz="1400" b="1" spc="70" dirty="0" err="1">
                <a:solidFill>
                  <a:prstClr val="black"/>
                </a:solidFill>
                <a:cs typeface="Calibri"/>
              </a:rPr>
              <a:t>о</a:t>
            </a:r>
            <a:r>
              <a:rPr sz="1400" b="1" spc="95" dirty="0" err="1">
                <a:solidFill>
                  <a:prstClr val="black"/>
                </a:solidFill>
                <a:cs typeface="Calibri"/>
              </a:rPr>
              <a:t>ле</a:t>
            </a:r>
            <a:r>
              <a:rPr sz="1400" b="1" dirty="0" err="1">
                <a:solidFill>
                  <a:prstClr val="black"/>
                </a:solidFill>
                <a:cs typeface="Calibri"/>
              </a:rPr>
              <a:t>е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	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к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а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ч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е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с</a:t>
            </a:r>
            <a:r>
              <a:rPr sz="1400" b="1" spc="100" dirty="0">
                <a:solidFill>
                  <a:prstClr val="black"/>
                </a:solidFill>
                <a:cs typeface="Calibri"/>
              </a:rPr>
              <a:t>т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венн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ы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й 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комфортную	</a:t>
            </a:r>
            <a:r>
              <a:rPr sz="1400" b="1" spc="75" dirty="0">
                <a:solidFill>
                  <a:prstClr val="black"/>
                </a:solidFill>
                <a:cs typeface="Calibri"/>
              </a:rPr>
              <a:t>палату,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 очереди…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9144" y="2598326"/>
            <a:ext cx="2244869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915">
              <a:spcBef>
                <a:spcPts val="105"/>
              </a:spcBef>
            </a:pPr>
            <a:endParaRPr lang="ru-RU" sz="1400" b="1" spc="70" dirty="0">
              <a:solidFill>
                <a:prstClr val="black"/>
              </a:solidFill>
              <a:cs typeface="Calibri"/>
            </a:endParaRPr>
          </a:p>
          <a:p>
            <a:pPr marL="208915">
              <a:spcBef>
                <a:spcPts val="105"/>
              </a:spcBef>
            </a:pPr>
            <a:r>
              <a:rPr sz="1400" b="1" spc="70" dirty="0" err="1">
                <a:solidFill>
                  <a:prstClr val="black"/>
                </a:solidFill>
                <a:cs typeface="Calibri"/>
              </a:rPr>
              <a:t>уход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,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400" b="1" spc="75" dirty="0">
                <a:solidFill>
                  <a:prstClr val="black"/>
                </a:solidFill>
                <a:cs typeface="Calibri"/>
              </a:rPr>
              <a:t>процедуры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8080" y="2598328"/>
            <a:ext cx="745959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spcBef>
                <a:spcPts val="105"/>
              </a:spcBef>
            </a:pPr>
            <a:endParaRPr lang="ru-RU" sz="1400" b="1" spc="90" dirty="0">
              <a:solidFill>
                <a:prstClr val="black"/>
              </a:solidFill>
              <a:cs typeface="Calibri"/>
            </a:endParaRPr>
          </a:p>
          <a:p>
            <a:pPr marR="5080" algn="r">
              <a:spcBef>
                <a:spcPts val="105"/>
              </a:spcBef>
            </a:pPr>
            <a:r>
              <a:rPr sz="1400" b="1" spc="90" dirty="0" err="1">
                <a:solidFill>
                  <a:prstClr val="black"/>
                </a:solidFill>
                <a:cs typeface="Calibri"/>
              </a:rPr>
              <a:t>б</a:t>
            </a:r>
            <a:r>
              <a:rPr sz="1400" b="1" spc="70" dirty="0" err="1">
                <a:solidFill>
                  <a:prstClr val="black"/>
                </a:solidFill>
                <a:cs typeface="Calibri"/>
              </a:rPr>
              <a:t>о</a:t>
            </a:r>
            <a:r>
              <a:rPr sz="1400" b="1" spc="95" dirty="0" err="1">
                <a:solidFill>
                  <a:prstClr val="black"/>
                </a:solidFill>
                <a:cs typeface="Calibri"/>
              </a:rPr>
              <a:t>ле</a:t>
            </a:r>
            <a:r>
              <a:rPr sz="1400" b="1" dirty="0" err="1">
                <a:solidFill>
                  <a:prstClr val="black"/>
                </a:solidFill>
                <a:cs typeface="Calibri"/>
              </a:rPr>
              <a:t>е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R="5715" algn="r"/>
            <a:r>
              <a:rPr sz="1400" b="1" spc="65" dirty="0">
                <a:solidFill>
                  <a:prstClr val="black"/>
                </a:solidFill>
                <a:cs typeface="Calibri"/>
              </a:rPr>
              <a:t>без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373" y="1511808"/>
            <a:ext cx="516723" cy="27003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745" y="1912146"/>
            <a:ext cx="516723" cy="27003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373" y="2393706"/>
            <a:ext cx="516723" cy="27003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373" y="2871201"/>
            <a:ext cx="516723" cy="27003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297495" y="3645025"/>
            <a:ext cx="4216436" cy="185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70" dirty="0">
                <a:solidFill>
                  <a:srgbClr val="C00000"/>
                </a:solidFill>
                <a:cs typeface="Calibri"/>
              </a:rPr>
              <a:t>Скорее</a:t>
            </a:r>
            <a:r>
              <a:rPr sz="2000" b="1" spc="204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75" dirty="0">
                <a:solidFill>
                  <a:srgbClr val="C00000"/>
                </a:solidFill>
                <a:cs typeface="Calibri"/>
              </a:rPr>
              <a:t>всего,</a:t>
            </a:r>
            <a:r>
              <a:rPr sz="2000" b="1" spc="180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45" dirty="0">
                <a:solidFill>
                  <a:srgbClr val="C00000"/>
                </a:solidFill>
                <a:cs typeface="Calibri"/>
              </a:rPr>
              <a:t>он</a:t>
            </a:r>
            <a:r>
              <a:rPr sz="2000" b="1" spc="185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75" dirty="0">
                <a:solidFill>
                  <a:srgbClr val="C00000"/>
                </a:solidFill>
                <a:cs typeface="Calibri"/>
              </a:rPr>
              <a:t>просит</a:t>
            </a:r>
            <a:r>
              <a:rPr sz="2000" b="1" spc="180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80" dirty="0">
                <a:solidFill>
                  <a:srgbClr val="C00000"/>
                </a:solidFill>
                <a:cs typeface="Calibri"/>
              </a:rPr>
              <a:t>взятку.</a:t>
            </a:r>
            <a:endParaRPr sz="2000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15"/>
              </a:spcBef>
            </a:pPr>
            <a:endParaRPr sz="1950" dirty="0">
              <a:solidFill>
                <a:prstClr val="black"/>
              </a:solidFill>
              <a:cs typeface="Calibri"/>
            </a:endParaRPr>
          </a:p>
          <a:p>
            <a:pPr marL="12700" marR="5080"/>
            <a:r>
              <a:rPr sz="2000" b="1" spc="80" dirty="0">
                <a:solidFill>
                  <a:srgbClr val="C00000"/>
                </a:solidFill>
                <a:cs typeface="Calibri"/>
              </a:rPr>
              <a:t>Помните! </a:t>
            </a:r>
            <a:r>
              <a:rPr sz="2000" b="1" spc="50" dirty="0">
                <a:solidFill>
                  <a:srgbClr val="C00000"/>
                </a:solidFill>
                <a:cs typeface="Calibri"/>
              </a:rPr>
              <a:t>Вы </a:t>
            </a:r>
            <a:r>
              <a:rPr sz="2000" b="1" spc="45" dirty="0">
                <a:solidFill>
                  <a:srgbClr val="C00000"/>
                </a:solidFill>
                <a:cs typeface="Calibri"/>
              </a:rPr>
              <a:t>не</a:t>
            </a:r>
            <a:r>
              <a:rPr sz="2000" b="1" spc="50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65" dirty="0">
                <a:solidFill>
                  <a:srgbClr val="C00000"/>
                </a:solidFill>
                <a:cs typeface="Calibri"/>
              </a:rPr>
              <a:t>должны </a:t>
            </a:r>
            <a:r>
              <a:rPr sz="2000" b="1" spc="70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75" dirty="0">
                <a:solidFill>
                  <a:srgbClr val="C00000"/>
                </a:solidFill>
                <a:cs typeface="Calibri"/>
              </a:rPr>
              <a:t>передавать</a:t>
            </a:r>
            <a:r>
              <a:rPr sz="2000" b="1" spc="195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80" dirty="0">
                <a:solidFill>
                  <a:srgbClr val="C00000"/>
                </a:solidFill>
                <a:cs typeface="Calibri"/>
              </a:rPr>
              <a:t>работникам</a:t>
            </a:r>
            <a:r>
              <a:rPr sz="2000" b="1" spc="165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75" dirty="0">
                <a:solidFill>
                  <a:srgbClr val="C00000"/>
                </a:solidFill>
                <a:cs typeface="Calibri"/>
              </a:rPr>
              <a:t>никакие </a:t>
            </a:r>
            <a:r>
              <a:rPr sz="2000" b="1" spc="-434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75" dirty="0">
                <a:solidFill>
                  <a:srgbClr val="C00000"/>
                </a:solidFill>
                <a:cs typeface="Calibri"/>
              </a:rPr>
              <a:t>денежные</a:t>
            </a:r>
            <a:r>
              <a:rPr sz="2000" b="1" spc="204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75" dirty="0">
                <a:solidFill>
                  <a:srgbClr val="C00000"/>
                </a:solidFill>
                <a:cs typeface="Calibri"/>
              </a:rPr>
              <a:t>средства.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457272" y="6277819"/>
            <a:ext cx="33528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Мы</a:t>
            </a:r>
            <a:r>
              <a:rPr spc="-15" dirty="0"/>
              <a:t> </a:t>
            </a:r>
            <a:r>
              <a:rPr spc="-5" dirty="0"/>
              <a:t>против</a:t>
            </a:r>
            <a:r>
              <a:rPr spc="-20" dirty="0"/>
              <a:t> </a:t>
            </a:r>
            <a:r>
              <a:rPr spc="-5" dirty="0"/>
              <a:t>коррупции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здравоохранении!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810000" y="6277819"/>
            <a:ext cx="1828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956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6191" y="2120702"/>
            <a:ext cx="2455545" cy="15038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539552" y="306611"/>
            <a:ext cx="84969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solidFill>
                  <a:srgbClr val="C00000"/>
                </a:solidFill>
              </a:rPr>
              <a:t>ТЕПЕРЬ</a:t>
            </a:r>
            <a:r>
              <a:rPr sz="2400" spc="200" dirty="0">
                <a:solidFill>
                  <a:srgbClr val="C00000"/>
                </a:solidFill>
              </a:rPr>
              <a:t> </a:t>
            </a:r>
            <a:r>
              <a:rPr sz="2400" spc="45" dirty="0">
                <a:solidFill>
                  <a:srgbClr val="C00000"/>
                </a:solidFill>
              </a:rPr>
              <a:t>МЫ</a:t>
            </a:r>
            <a:r>
              <a:rPr sz="2400" spc="180" dirty="0">
                <a:solidFill>
                  <a:srgbClr val="C00000"/>
                </a:solidFill>
              </a:rPr>
              <a:t> </a:t>
            </a:r>
            <a:r>
              <a:rPr sz="2400" spc="70" dirty="0">
                <a:solidFill>
                  <a:srgbClr val="C00000"/>
                </a:solidFill>
              </a:rPr>
              <a:t>ПОДРОБНО </a:t>
            </a:r>
            <a:r>
              <a:rPr sz="2400" spc="75" dirty="0">
                <a:solidFill>
                  <a:srgbClr val="C00000"/>
                </a:solidFill>
              </a:rPr>
              <a:t> </a:t>
            </a:r>
            <a:r>
              <a:rPr sz="2400" spc="55" dirty="0">
                <a:solidFill>
                  <a:srgbClr val="C00000"/>
                </a:solidFill>
              </a:rPr>
              <a:t>РАССКАЖЕМ,</a:t>
            </a:r>
            <a:r>
              <a:rPr sz="2400" spc="225" dirty="0">
                <a:solidFill>
                  <a:srgbClr val="C00000"/>
                </a:solidFill>
              </a:rPr>
              <a:t> </a:t>
            </a:r>
            <a:r>
              <a:rPr sz="2400" spc="45" dirty="0">
                <a:solidFill>
                  <a:srgbClr val="C00000"/>
                </a:solidFill>
              </a:rPr>
              <a:t>ЧТО</a:t>
            </a:r>
            <a:r>
              <a:rPr sz="2400" spc="170" dirty="0">
                <a:solidFill>
                  <a:srgbClr val="C00000"/>
                </a:solidFill>
              </a:rPr>
              <a:t> </a:t>
            </a:r>
            <a:r>
              <a:rPr sz="2400" spc="25" dirty="0">
                <a:solidFill>
                  <a:srgbClr val="C00000"/>
                </a:solidFill>
              </a:rPr>
              <a:t>ТАКОЕ</a:t>
            </a:r>
            <a:r>
              <a:rPr sz="2400" spc="204" dirty="0">
                <a:solidFill>
                  <a:srgbClr val="C00000"/>
                </a:solidFill>
              </a:rPr>
              <a:t> </a:t>
            </a:r>
            <a:r>
              <a:rPr sz="2400" spc="70" dirty="0">
                <a:solidFill>
                  <a:srgbClr val="C00000"/>
                </a:solidFill>
              </a:rPr>
              <a:t>ВЗЯТКА</a:t>
            </a:r>
            <a:endParaRPr sz="2400"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2315158" y="6515472"/>
            <a:ext cx="578523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240"/>
              </a:lnSpc>
            </a:pPr>
            <a:r>
              <a:rPr dirty="0"/>
              <a:t>Мы</a:t>
            </a:r>
            <a:r>
              <a:rPr spc="-15" dirty="0"/>
              <a:t> </a:t>
            </a:r>
            <a:r>
              <a:rPr spc="-5" dirty="0"/>
              <a:t>против</a:t>
            </a:r>
            <a:r>
              <a:rPr spc="-20" dirty="0"/>
              <a:t> </a:t>
            </a:r>
            <a:r>
              <a:rPr spc="-5" dirty="0"/>
              <a:t>коррупции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здравоохранении!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11692" y="1173303"/>
            <a:ext cx="459401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44880" algn="l"/>
              </a:tabLst>
            </a:pPr>
            <a:r>
              <a:rPr sz="2000" b="1" spc="70" dirty="0">
                <a:solidFill>
                  <a:srgbClr val="001F5F"/>
                </a:solidFill>
                <a:cs typeface="Calibri"/>
              </a:rPr>
              <a:t>Взятка	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–</a:t>
            </a:r>
            <a:r>
              <a:rPr sz="1400" b="1" spc="62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60" dirty="0">
                <a:solidFill>
                  <a:prstClr val="black"/>
                </a:solidFill>
                <a:cs typeface="Calibri"/>
              </a:rPr>
              <a:t>это </a:t>
            </a:r>
            <a:r>
              <a:rPr sz="1400" b="1" spc="254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дача </a:t>
            </a:r>
            <a:r>
              <a:rPr sz="1400" b="1" spc="229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60" dirty="0">
                <a:solidFill>
                  <a:prstClr val="black"/>
                </a:solidFill>
                <a:cs typeface="Calibri"/>
              </a:rPr>
              <a:t>или </a:t>
            </a:r>
            <a:r>
              <a:rPr sz="1400" b="1" spc="24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получение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1691" y="1405319"/>
            <a:ext cx="459147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416050" algn="l"/>
                <a:tab pos="2153920" algn="l"/>
              </a:tabLst>
            </a:pPr>
            <a:r>
              <a:rPr sz="1400" b="1" spc="80" dirty="0">
                <a:solidFill>
                  <a:prstClr val="black"/>
                </a:solidFill>
                <a:cs typeface="Calibri"/>
              </a:rPr>
              <a:t>д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о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л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ж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но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с</a:t>
            </a:r>
            <a:r>
              <a:rPr sz="1400" b="1" spc="100" dirty="0">
                <a:solidFill>
                  <a:prstClr val="black"/>
                </a:solidFill>
                <a:cs typeface="Calibri"/>
              </a:rPr>
              <a:t>т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н</a:t>
            </a:r>
            <a:r>
              <a:rPr sz="1400" b="1" spc="100" dirty="0">
                <a:solidFill>
                  <a:prstClr val="black"/>
                </a:solidFill>
                <a:cs typeface="Calibri"/>
              </a:rPr>
              <a:t>ы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м	</a:t>
            </a:r>
            <a:r>
              <a:rPr sz="1400" b="1" spc="110" dirty="0">
                <a:solidFill>
                  <a:prstClr val="black"/>
                </a:solidFill>
                <a:cs typeface="Calibri"/>
              </a:rPr>
              <a:t>л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и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ц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о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м	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м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а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т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ер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и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а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л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ьн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ы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х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1699" y="1565339"/>
            <a:ext cx="357547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80" dirty="0">
                <a:solidFill>
                  <a:prstClr val="black"/>
                </a:solidFill>
                <a:cs typeface="Calibri"/>
              </a:rPr>
              <a:t>ценностей, </a:t>
            </a:r>
            <a:r>
              <a:rPr sz="1400" b="1" spc="14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например, </a:t>
            </a:r>
            <a:r>
              <a:rPr sz="1400" b="1" spc="14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65" dirty="0">
                <a:solidFill>
                  <a:prstClr val="black"/>
                </a:solidFill>
                <a:cs typeface="Calibri"/>
              </a:rPr>
              <a:t>денег,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1691" y="1725359"/>
            <a:ext cx="36169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876300" algn="l"/>
                <a:tab pos="1687195" algn="l"/>
              </a:tabLst>
            </a:pPr>
            <a:r>
              <a:rPr sz="1400" b="1" spc="65" dirty="0">
                <a:solidFill>
                  <a:prstClr val="black"/>
                </a:solidFill>
                <a:cs typeface="Calibri"/>
              </a:rPr>
              <a:t>бумаг,	</a:t>
            </a:r>
            <a:r>
              <a:rPr sz="1400" b="1" spc="75" dirty="0">
                <a:solidFill>
                  <a:prstClr val="black"/>
                </a:solidFill>
                <a:cs typeface="Calibri"/>
              </a:rPr>
              <a:t>иного	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имущества,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1691" y="1885379"/>
            <a:ext cx="36296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307465" algn="l"/>
                <a:tab pos="2386965" algn="l"/>
              </a:tabLst>
            </a:pPr>
            <a:r>
              <a:rPr sz="1400" b="1" spc="95" dirty="0">
                <a:solidFill>
                  <a:prstClr val="black"/>
                </a:solidFill>
                <a:cs typeface="Calibri"/>
              </a:rPr>
              <a:t>неза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к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онн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о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е	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о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к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азан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и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е	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е</a:t>
            </a:r>
            <a:r>
              <a:rPr sz="1400" b="1" spc="75" dirty="0">
                <a:solidFill>
                  <a:prstClr val="black"/>
                </a:solidFill>
                <a:cs typeface="Calibri"/>
              </a:rPr>
              <a:t>м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у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8587" y="1565357"/>
            <a:ext cx="90678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85" dirty="0">
                <a:solidFill>
                  <a:prstClr val="black"/>
                </a:solidFill>
                <a:cs typeface="Calibri"/>
              </a:rPr>
              <a:t>ц</a:t>
            </a:r>
            <a:r>
              <a:rPr sz="1400" b="1" spc="105" dirty="0">
                <a:solidFill>
                  <a:prstClr val="black"/>
                </a:solidFill>
                <a:cs typeface="Calibri"/>
              </a:rPr>
              <a:t>е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нн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ы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х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217804" marR="5080" indent="28575"/>
            <a:r>
              <a:rPr sz="1400" b="1" spc="95" dirty="0">
                <a:solidFill>
                  <a:prstClr val="black"/>
                </a:solidFill>
                <a:cs typeface="Calibri"/>
              </a:rPr>
              <a:t>л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иб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о  </a:t>
            </a:r>
            <a:r>
              <a:rPr sz="1400" b="1" spc="75" dirty="0">
                <a:solidFill>
                  <a:prstClr val="black"/>
                </a:solidFill>
                <a:cs typeface="Calibri"/>
              </a:rPr>
              <a:t>у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с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л</a:t>
            </a:r>
            <a:r>
              <a:rPr sz="1400" b="1" spc="100" dirty="0">
                <a:solidFill>
                  <a:prstClr val="black"/>
                </a:solidFill>
                <a:cs typeface="Calibri"/>
              </a:rPr>
              <a:t>у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г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1710" y="2045412"/>
            <a:ext cx="4595705" cy="13001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  <a:tabLst>
                <a:tab pos="2492375" algn="l"/>
              </a:tabLst>
            </a:pPr>
            <a:r>
              <a:rPr sz="1400" b="1" spc="90" dirty="0">
                <a:solidFill>
                  <a:prstClr val="black"/>
                </a:solidFill>
                <a:cs typeface="Calibri"/>
              </a:rPr>
              <a:t>и</a:t>
            </a:r>
            <a:r>
              <a:rPr sz="1400" b="1" spc="75" dirty="0">
                <a:solidFill>
                  <a:prstClr val="black"/>
                </a:solidFill>
                <a:cs typeface="Calibri"/>
              </a:rPr>
              <a:t>м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у</a:t>
            </a:r>
            <a:r>
              <a:rPr sz="1400" b="1" spc="75" dirty="0">
                <a:solidFill>
                  <a:prstClr val="black"/>
                </a:solidFill>
                <a:cs typeface="Calibri"/>
              </a:rPr>
              <a:t>щ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е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с</a:t>
            </a:r>
            <a:r>
              <a:rPr sz="1400" b="1" spc="100" dirty="0">
                <a:solidFill>
                  <a:prstClr val="black"/>
                </a:solidFill>
                <a:cs typeface="Calibri"/>
              </a:rPr>
              <a:t>т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венно</a:t>
            </a:r>
            <a:r>
              <a:rPr sz="1400" b="1" spc="75" dirty="0">
                <a:solidFill>
                  <a:prstClr val="black"/>
                </a:solidFill>
                <a:cs typeface="Calibri"/>
              </a:rPr>
              <a:t>г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о	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хара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к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т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ера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,  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предоставление 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иных 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имущественных </a:t>
            </a:r>
            <a:r>
              <a:rPr sz="1400" b="1" spc="-30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прав</a:t>
            </a:r>
            <a:r>
              <a:rPr sz="1400" b="1" spc="7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50" dirty="0">
                <a:solidFill>
                  <a:prstClr val="black"/>
                </a:solidFill>
                <a:cs typeface="Calibri"/>
              </a:rPr>
              <a:t>за</a:t>
            </a:r>
            <a:r>
              <a:rPr sz="1400" b="1" spc="5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совершение</a:t>
            </a:r>
            <a:r>
              <a:rPr sz="1400" b="1" spc="4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действий 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 (бездействия) 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в</a:t>
            </a:r>
            <a:r>
              <a:rPr sz="14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75" dirty="0">
                <a:solidFill>
                  <a:prstClr val="black"/>
                </a:solidFill>
                <a:cs typeface="Calibri"/>
              </a:rPr>
              <a:t>пользу 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того, </a:t>
            </a:r>
            <a:r>
              <a:rPr sz="1400" b="1" spc="60" dirty="0">
                <a:solidFill>
                  <a:prstClr val="black"/>
                </a:solidFill>
                <a:cs typeface="Calibri"/>
              </a:rPr>
              <a:t>кто 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дает </a:t>
            </a:r>
            <a:r>
              <a:rPr sz="1400" b="1" spc="75" dirty="0">
                <a:solidFill>
                  <a:prstClr val="black"/>
                </a:solidFill>
                <a:cs typeface="Calibri"/>
              </a:rPr>
              <a:t> взятку, 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либо иных лиц. 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Обязательное 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75" dirty="0">
                <a:solidFill>
                  <a:prstClr val="black"/>
                </a:solidFill>
                <a:cs typeface="Calibri"/>
              </a:rPr>
              <a:t>условие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–</a:t>
            </a:r>
            <a:r>
              <a:rPr sz="14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действие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 (бездействие) </a:t>
            </a:r>
            <a:r>
              <a:rPr sz="1400" b="1" spc="-30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65" dirty="0">
                <a:solidFill>
                  <a:prstClr val="black"/>
                </a:solidFill>
                <a:cs typeface="Calibri"/>
              </a:rPr>
              <a:t>входит</a:t>
            </a:r>
            <a:r>
              <a:rPr sz="1400" b="1" spc="45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в</a:t>
            </a:r>
            <a:r>
              <a:rPr sz="1400" b="1" spc="32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служебные</a:t>
            </a:r>
            <a:r>
              <a:rPr sz="1400" b="1" spc="4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полномочия 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этого</a:t>
            </a:r>
            <a:r>
              <a:rPr sz="1400" b="1" spc="2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должностного</a:t>
            </a:r>
            <a:r>
              <a:rPr sz="1400" b="1" spc="2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75" dirty="0">
                <a:solidFill>
                  <a:prstClr val="black"/>
                </a:solidFill>
                <a:cs typeface="Calibri"/>
              </a:rPr>
              <a:t>лица.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6577" y="1052736"/>
            <a:ext cx="176582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5" dirty="0">
                <a:solidFill>
                  <a:prstClr val="black"/>
                </a:solidFill>
                <a:cs typeface="Calibri"/>
              </a:rPr>
              <a:t>Обязательно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200" i="1" spc="-5" dirty="0">
                <a:solidFill>
                  <a:prstClr val="black"/>
                </a:solidFill>
                <a:cs typeface="Calibri"/>
              </a:rPr>
              <a:t>прочитайте</a:t>
            </a:r>
            <a:r>
              <a:rPr sz="1200" i="1" spc="13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статью</a:t>
            </a:r>
            <a:r>
              <a:rPr sz="1200" i="1" spc="135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290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6577" y="1434892"/>
            <a:ext cx="12617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i="1" spc="-25" dirty="0">
                <a:solidFill>
                  <a:prstClr val="black"/>
                </a:solidFill>
                <a:cs typeface="Calibri"/>
              </a:rPr>
              <a:t>У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г</a:t>
            </a:r>
            <a:r>
              <a:rPr sz="1200" i="1" spc="-20" dirty="0">
                <a:solidFill>
                  <a:prstClr val="black"/>
                </a:solidFill>
                <a:cs typeface="Calibri"/>
              </a:rPr>
              <a:t>о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ло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вн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о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го  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Российской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37460" y="1405319"/>
            <a:ext cx="159743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360">
              <a:spcBef>
                <a:spcPts val="100"/>
              </a:spcBef>
            </a:pPr>
            <a:r>
              <a:rPr sz="1200" i="1" spc="-20" dirty="0">
                <a:solidFill>
                  <a:prstClr val="black"/>
                </a:solidFill>
                <a:cs typeface="Calibri"/>
              </a:rPr>
              <a:t>к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о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д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е</a:t>
            </a:r>
            <a:r>
              <a:rPr sz="1200" i="1" spc="-20" dirty="0">
                <a:solidFill>
                  <a:prstClr val="black"/>
                </a:solidFill>
                <a:cs typeface="Calibri"/>
              </a:rPr>
              <a:t>к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са 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Ф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е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дер</a:t>
            </a:r>
            <a:r>
              <a:rPr sz="1200" i="1" spc="-20" dirty="0">
                <a:solidFill>
                  <a:prstClr val="black"/>
                </a:solidFill>
                <a:cs typeface="Calibri"/>
              </a:rPr>
              <a:t>а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ц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и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и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1952" y="1565357"/>
            <a:ext cx="1386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5" dirty="0">
                <a:solidFill>
                  <a:prstClr val="black"/>
                </a:solidFill>
                <a:cs typeface="Calibri"/>
              </a:rPr>
              <a:t>«Получение</a:t>
            </a:r>
            <a:r>
              <a:rPr sz="1200" i="1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взятки»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2727" y="3624539"/>
            <a:ext cx="4610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70" dirty="0">
                <a:solidFill>
                  <a:srgbClr val="001F5F"/>
                </a:solidFill>
                <a:cs typeface="Calibri"/>
              </a:rPr>
              <a:t>КАКИЕ</a:t>
            </a:r>
            <a:r>
              <a:rPr sz="2400" b="1" spc="180" dirty="0">
                <a:solidFill>
                  <a:srgbClr val="001F5F"/>
                </a:solidFill>
                <a:cs typeface="Calibri"/>
              </a:rPr>
              <a:t> </a:t>
            </a:r>
            <a:r>
              <a:rPr sz="2400" b="1" spc="60" dirty="0">
                <a:solidFill>
                  <a:srgbClr val="001F5F"/>
                </a:solidFill>
                <a:cs typeface="Calibri"/>
              </a:rPr>
              <a:t>БЫВАЮТ</a:t>
            </a:r>
            <a:r>
              <a:rPr sz="2400" b="1" spc="180" dirty="0">
                <a:solidFill>
                  <a:srgbClr val="001F5F"/>
                </a:solidFill>
                <a:cs typeface="Calibri"/>
              </a:rPr>
              <a:t> </a:t>
            </a:r>
            <a:r>
              <a:rPr sz="2400" b="1" spc="70" dirty="0">
                <a:solidFill>
                  <a:srgbClr val="001F5F"/>
                </a:solidFill>
                <a:cs typeface="Calibri"/>
              </a:rPr>
              <a:t>ВЗЯТКИ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69391" y="4521994"/>
            <a:ext cx="5703012" cy="53937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85"/>
              </a:spcBef>
            </a:pPr>
            <a:r>
              <a:rPr sz="1400" spc="80" dirty="0">
                <a:solidFill>
                  <a:prstClr val="black"/>
                </a:solidFill>
                <a:cs typeface="Calibri"/>
              </a:rPr>
              <a:t>Бывает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75" dirty="0">
                <a:solidFill>
                  <a:srgbClr val="001F5F"/>
                </a:solidFill>
                <a:cs typeface="Calibri"/>
              </a:rPr>
              <a:t>взятка</a:t>
            </a:r>
            <a:r>
              <a:rPr sz="2000" spc="80" dirty="0">
                <a:solidFill>
                  <a:srgbClr val="001F5F"/>
                </a:solidFill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cs typeface="Calibri"/>
              </a:rPr>
              <a:t>–</a:t>
            </a:r>
            <a:r>
              <a:rPr sz="2000" spc="5" dirty="0">
                <a:solidFill>
                  <a:srgbClr val="001F5F"/>
                </a:solidFill>
                <a:cs typeface="Calibri"/>
              </a:rPr>
              <a:t> </a:t>
            </a:r>
            <a:r>
              <a:rPr sz="2000" spc="70" dirty="0">
                <a:solidFill>
                  <a:srgbClr val="001F5F"/>
                </a:solidFill>
                <a:cs typeface="Calibri"/>
              </a:rPr>
              <a:t>подкуп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,  </a:t>
            </a:r>
            <a:r>
              <a:rPr sz="1400" spc="60" dirty="0">
                <a:solidFill>
                  <a:prstClr val="black"/>
                </a:solidFill>
                <a:cs typeface="Calibri"/>
              </a:rPr>
              <a:t>когда 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между 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тем, </a:t>
            </a:r>
            <a:r>
              <a:rPr sz="1400" spc="-30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55" dirty="0">
                <a:solidFill>
                  <a:prstClr val="black"/>
                </a:solidFill>
                <a:cs typeface="Calibri"/>
              </a:rPr>
              <a:t>кто</a:t>
            </a:r>
            <a:r>
              <a:rPr sz="1400" spc="6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дает,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и</a:t>
            </a:r>
            <a:r>
              <a:rPr sz="14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тем,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55" dirty="0">
                <a:solidFill>
                  <a:prstClr val="black"/>
                </a:solidFill>
                <a:cs typeface="Calibri"/>
              </a:rPr>
              <a:t>кто</a:t>
            </a:r>
            <a:r>
              <a:rPr sz="1400" spc="6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берет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взятку,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есть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предварительная</a:t>
            </a:r>
            <a:r>
              <a:rPr sz="1400" b="1" spc="19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договоренность.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77794" y="5230953"/>
            <a:ext cx="412692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85" dirty="0">
                <a:solidFill>
                  <a:srgbClr val="001F5F"/>
                </a:solidFill>
                <a:cs typeface="Calibri"/>
              </a:rPr>
              <a:t>взятка-благодарность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,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8242" y="5288090"/>
            <a:ext cx="71647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65" dirty="0">
                <a:solidFill>
                  <a:prstClr val="black"/>
                </a:solidFill>
                <a:cs typeface="Calibri"/>
              </a:rPr>
              <a:t>к</a:t>
            </a:r>
            <a:r>
              <a:rPr sz="1400" spc="110" dirty="0">
                <a:solidFill>
                  <a:prstClr val="black"/>
                </a:solidFill>
                <a:cs typeface="Calibri"/>
              </a:rPr>
              <a:t>о</a:t>
            </a:r>
            <a:r>
              <a:rPr sz="1400" spc="25" dirty="0">
                <a:solidFill>
                  <a:prstClr val="black"/>
                </a:solidFill>
                <a:cs typeface="Calibri"/>
              </a:rPr>
              <a:t>г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д</a:t>
            </a:r>
            <a:r>
              <a:rPr sz="1400" dirty="0">
                <a:solidFill>
                  <a:prstClr val="black"/>
                </a:solidFill>
                <a:cs typeface="Calibri"/>
              </a:rPr>
              <a:t>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69408" y="5273707"/>
            <a:ext cx="4694897" cy="48923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spcBef>
                <a:spcPts val="254"/>
              </a:spcBef>
            </a:pPr>
            <a:r>
              <a:rPr sz="1400" spc="80" dirty="0">
                <a:solidFill>
                  <a:prstClr val="black"/>
                </a:solidFill>
                <a:cs typeface="Calibri"/>
              </a:rPr>
              <a:t>Бывает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155"/>
              </a:spcBef>
              <a:tabLst>
                <a:tab pos="853440" algn="l"/>
                <a:tab pos="2146300" algn="l"/>
                <a:tab pos="2625090" algn="l"/>
                <a:tab pos="3254375" algn="l"/>
              </a:tabLst>
            </a:pPr>
            <a:r>
              <a:rPr sz="1400" spc="90" dirty="0">
                <a:solidFill>
                  <a:prstClr val="black"/>
                </a:solidFill>
                <a:cs typeface="Calibri"/>
              </a:rPr>
              <a:t>в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з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я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т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к</a:t>
            </a:r>
            <a:r>
              <a:rPr sz="1400" dirty="0">
                <a:solidFill>
                  <a:prstClr val="black"/>
                </a:solidFill>
                <a:cs typeface="Calibri"/>
              </a:rPr>
              <a:t>а	</a:t>
            </a:r>
            <a:r>
              <a:rPr sz="1400" b="1" spc="100" dirty="0">
                <a:solidFill>
                  <a:prstClr val="black"/>
                </a:solidFill>
                <a:cs typeface="Calibri"/>
              </a:rPr>
              <a:t>п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ер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е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д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ае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т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с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я	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з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а	</a:t>
            </a:r>
            <a:r>
              <a:rPr sz="1400" b="1" spc="100" dirty="0">
                <a:solidFill>
                  <a:prstClr val="black"/>
                </a:solidFill>
                <a:cs typeface="Calibri"/>
              </a:rPr>
              <a:t>у</a:t>
            </a:r>
            <a:r>
              <a:rPr sz="1400" b="1" spc="65" dirty="0">
                <a:solidFill>
                  <a:prstClr val="black"/>
                </a:solidFill>
                <a:cs typeface="Calibri"/>
              </a:rPr>
              <a:t>ж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е	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с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овер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ш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енн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о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е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69392" y="5762942"/>
            <a:ext cx="496417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400" b="1" spc="85" dirty="0">
                <a:solidFill>
                  <a:prstClr val="black"/>
                </a:solidFill>
                <a:cs typeface="Calibri"/>
              </a:rPr>
              <a:t>должностным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75" dirty="0">
                <a:solidFill>
                  <a:prstClr val="black"/>
                </a:solidFill>
                <a:cs typeface="Calibri"/>
              </a:rPr>
              <a:t>лицом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действие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0" dirty="0" err="1">
                <a:solidFill>
                  <a:prstClr val="black"/>
                </a:solidFill>
                <a:cs typeface="Calibri"/>
              </a:rPr>
              <a:t>или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5" dirty="0" err="1">
                <a:solidFill>
                  <a:prstClr val="black"/>
                </a:solidFill>
                <a:cs typeface="Calibri"/>
              </a:rPr>
              <a:t>бездействие</a:t>
            </a:r>
            <a:r>
              <a:rPr lang="ru-RU" sz="1400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(</a:t>
            </a:r>
            <a:r>
              <a:rPr sz="1400" spc="80" dirty="0" err="1">
                <a:solidFill>
                  <a:prstClr val="black"/>
                </a:solidFill>
                <a:cs typeface="Calibri"/>
              </a:rPr>
              <a:t>законное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0" dirty="0">
                <a:solidFill>
                  <a:prstClr val="black"/>
                </a:solidFill>
                <a:cs typeface="Calibri"/>
              </a:rPr>
              <a:t>или 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незаконное)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без 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предварительной 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договоренности.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2529" y="4698458"/>
            <a:ext cx="516723" cy="27003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5125" y="5330432"/>
            <a:ext cx="516723" cy="27003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095" y="4287130"/>
            <a:ext cx="1736432" cy="22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422" y="4213288"/>
            <a:ext cx="1944217" cy="2159711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1727707" y="6483629"/>
            <a:ext cx="3775287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240"/>
              </a:lnSpc>
            </a:pPr>
            <a:r>
              <a:rPr dirty="0"/>
              <a:t>Мы</a:t>
            </a:r>
            <a:r>
              <a:rPr spc="-15" dirty="0"/>
              <a:t> </a:t>
            </a:r>
            <a:r>
              <a:rPr spc="-5" dirty="0"/>
              <a:t>против</a:t>
            </a:r>
            <a:r>
              <a:rPr spc="-20" dirty="0"/>
              <a:t> </a:t>
            </a:r>
            <a:r>
              <a:rPr spc="-5" dirty="0"/>
              <a:t>коррупции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здравоохранении!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436563"/>
            <a:ext cx="6335713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solidFill>
                  <a:srgbClr val="C00000"/>
                </a:solidFill>
              </a:rPr>
              <a:t>ЧТО</a:t>
            </a:r>
            <a:r>
              <a:rPr sz="2400" spc="165" dirty="0">
                <a:solidFill>
                  <a:srgbClr val="C00000"/>
                </a:solidFill>
              </a:rPr>
              <a:t> </a:t>
            </a:r>
            <a:r>
              <a:rPr sz="2400" spc="45" dirty="0">
                <a:solidFill>
                  <a:srgbClr val="C00000"/>
                </a:solidFill>
              </a:rPr>
              <a:t>ТОЖЕ</a:t>
            </a:r>
            <a:r>
              <a:rPr sz="2400" spc="165" dirty="0">
                <a:solidFill>
                  <a:srgbClr val="C00000"/>
                </a:solidFill>
              </a:rPr>
              <a:t> </a:t>
            </a:r>
            <a:r>
              <a:rPr sz="2400" spc="55" dirty="0">
                <a:solidFill>
                  <a:srgbClr val="C00000"/>
                </a:solidFill>
              </a:rPr>
              <a:t>СЧИТАЕТСЯ</a:t>
            </a:r>
            <a:r>
              <a:rPr sz="2400" spc="204" dirty="0">
                <a:solidFill>
                  <a:srgbClr val="C00000"/>
                </a:solidFill>
              </a:rPr>
              <a:t> </a:t>
            </a:r>
            <a:r>
              <a:rPr sz="2400" spc="65" dirty="0">
                <a:solidFill>
                  <a:srgbClr val="C00000"/>
                </a:solidFill>
              </a:rPr>
              <a:t>ВЗЯТКОЙ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125051" y="908306"/>
            <a:ext cx="511945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60" dirty="0">
                <a:solidFill>
                  <a:prstClr val="black"/>
                </a:solidFill>
                <a:cs typeface="Calibri"/>
              </a:rPr>
              <a:t>Если</a:t>
            </a:r>
            <a:r>
              <a:rPr sz="1400" b="1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45" dirty="0">
                <a:solidFill>
                  <a:prstClr val="black"/>
                </a:solidFill>
                <a:cs typeface="Calibri"/>
              </a:rPr>
              <a:t>не</a:t>
            </a:r>
            <a:r>
              <a:rPr sz="1400" b="1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только</a:t>
            </a:r>
            <a:r>
              <a:rPr sz="1400" b="1" spc="2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должностному</a:t>
            </a:r>
            <a:r>
              <a:rPr sz="1400" b="1" spc="22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60" dirty="0">
                <a:solidFill>
                  <a:prstClr val="black"/>
                </a:solidFill>
                <a:cs typeface="Calibri"/>
              </a:rPr>
              <a:t>лицу,</a:t>
            </a:r>
            <a:r>
              <a:rPr sz="1400" b="1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45" dirty="0">
                <a:solidFill>
                  <a:prstClr val="black"/>
                </a:solidFill>
                <a:cs typeface="Calibri"/>
              </a:rPr>
              <a:t>но</a:t>
            </a:r>
            <a:r>
              <a:rPr sz="1400" b="1" spc="2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и </a:t>
            </a:r>
            <a:r>
              <a:rPr sz="1400" b="1" spc="-30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55" dirty="0">
                <a:solidFill>
                  <a:prstClr val="black"/>
                </a:solidFill>
                <a:cs typeface="Calibri"/>
              </a:rPr>
              <a:t>его</a:t>
            </a:r>
            <a:r>
              <a:rPr sz="1400" b="1" spc="2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родным</a:t>
            </a:r>
            <a:r>
              <a:rPr sz="1400" b="1" spc="229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и</a:t>
            </a:r>
            <a:r>
              <a:rPr sz="1400" b="1" spc="24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75" dirty="0">
                <a:solidFill>
                  <a:prstClr val="black"/>
                </a:solidFill>
                <a:cs typeface="Calibri"/>
              </a:rPr>
              <a:t>близким</a:t>
            </a:r>
            <a:r>
              <a:rPr sz="1400" b="1" spc="2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передали</a:t>
            </a:r>
            <a:r>
              <a:rPr sz="1400" spc="254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деньги,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9630" y="1120012"/>
            <a:ext cx="20043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85" dirty="0">
                <a:solidFill>
                  <a:prstClr val="black"/>
                </a:solidFill>
                <a:cs typeface="Calibri"/>
              </a:rPr>
              <a:t>материальные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9712" y="1352017"/>
            <a:ext cx="1435571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5570">
              <a:spcBef>
                <a:spcPts val="100"/>
              </a:spcBef>
              <a:tabLst>
                <a:tab pos="617855" algn="l"/>
                <a:tab pos="637540" algn="l"/>
              </a:tabLst>
            </a:pPr>
            <a:r>
              <a:rPr sz="1400" spc="90" dirty="0">
                <a:solidFill>
                  <a:prstClr val="black"/>
                </a:solidFill>
                <a:cs typeface="Calibri"/>
              </a:rPr>
              <a:t>и</a:t>
            </a:r>
            <a:r>
              <a:rPr sz="1400" spc="95" dirty="0">
                <a:solidFill>
                  <a:prstClr val="black"/>
                </a:solidFill>
                <a:cs typeface="Calibri"/>
              </a:rPr>
              <a:t>л</a:t>
            </a:r>
            <a:r>
              <a:rPr sz="1400" dirty="0">
                <a:solidFill>
                  <a:prstClr val="black"/>
                </a:solidFill>
                <a:cs typeface="Calibri"/>
              </a:rPr>
              <a:t>и		</a:t>
            </a:r>
            <a:r>
              <a:rPr sz="1400" spc="95" dirty="0" err="1">
                <a:solidFill>
                  <a:prstClr val="black"/>
                </a:solidFill>
                <a:cs typeface="Calibri"/>
              </a:rPr>
              <a:t>о</a:t>
            </a:r>
            <a:r>
              <a:rPr sz="1400" spc="65" dirty="0" err="1">
                <a:solidFill>
                  <a:prstClr val="black"/>
                </a:solidFill>
                <a:cs typeface="Calibri"/>
              </a:rPr>
              <a:t>к</a:t>
            </a:r>
            <a:r>
              <a:rPr sz="1400" spc="90" dirty="0" err="1">
                <a:solidFill>
                  <a:prstClr val="black"/>
                </a:solidFill>
                <a:cs typeface="Calibri"/>
              </a:rPr>
              <a:t>а</a:t>
            </a:r>
            <a:r>
              <a:rPr sz="1400" spc="100" dirty="0" err="1">
                <a:solidFill>
                  <a:prstClr val="black"/>
                </a:solidFill>
                <a:cs typeface="Calibri"/>
              </a:rPr>
              <a:t>з</a:t>
            </a:r>
            <a:r>
              <a:rPr sz="1400" spc="90" dirty="0" err="1">
                <a:solidFill>
                  <a:prstClr val="black"/>
                </a:solidFill>
                <a:cs typeface="Calibri"/>
              </a:rPr>
              <a:t>а</a:t>
            </a:r>
            <a:r>
              <a:rPr sz="1400" spc="110" dirty="0" err="1">
                <a:solidFill>
                  <a:prstClr val="black"/>
                </a:solidFill>
                <a:cs typeface="Calibri"/>
              </a:rPr>
              <a:t>л</a:t>
            </a:r>
            <a:r>
              <a:rPr sz="1400" dirty="0" err="1">
                <a:solidFill>
                  <a:prstClr val="black"/>
                </a:solidFill>
                <a:cs typeface="Calibri"/>
              </a:rPr>
              <a:t>и</a:t>
            </a:r>
            <a:r>
              <a:rPr sz="1400" dirty="0">
                <a:solidFill>
                  <a:prstClr val="black"/>
                </a:solidFill>
                <a:cs typeface="Calibri"/>
              </a:rPr>
              <a:t> 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pPr marL="12700" marR="5080" indent="115570">
              <a:spcBef>
                <a:spcPts val="100"/>
              </a:spcBef>
              <a:tabLst>
                <a:tab pos="617855" algn="l"/>
                <a:tab pos="637540" algn="l"/>
              </a:tabLst>
            </a:pPr>
            <a:r>
              <a:rPr sz="14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При	</a:t>
            </a:r>
            <a:r>
              <a:rPr sz="1400" spc="60" dirty="0">
                <a:solidFill>
                  <a:prstClr val="black"/>
                </a:solidFill>
                <a:cs typeface="Calibri"/>
              </a:rPr>
              <a:t>этом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9429" y="1557922"/>
            <a:ext cx="21658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67765" algn="l"/>
              </a:tabLst>
            </a:pPr>
            <a:r>
              <a:rPr sz="1400" spc="85" dirty="0">
                <a:solidFill>
                  <a:prstClr val="black"/>
                </a:solidFill>
                <a:cs typeface="Calibri"/>
              </a:rPr>
              <a:t>со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т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р</a:t>
            </a:r>
            <a:r>
              <a:rPr sz="1400" spc="55" dirty="0">
                <a:solidFill>
                  <a:prstClr val="black"/>
                </a:solidFill>
                <a:cs typeface="Calibri"/>
              </a:rPr>
              <a:t>у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д</a:t>
            </a:r>
            <a:r>
              <a:rPr sz="1400" spc="110" dirty="0">
                <a:solidFill>
                  <a:prstClr val="black"/>
                </a:solidFill>
                <a:cs typeface="Calibri"/>
              </a:rPr>
              <a:t>н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и</a:t>
            </a:r>
            <a:r>
              <a:rPr sz="1400" dirty="0">
                <a:solidFill>
                  <a:prstClr val="black"/>
                </a:solidFill>
                <a:cs typeface="Calibri"/>
              </a:rPr>
              <a:t>к	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б</a:t>
            </a:r>
            <a:r>
              <a:rPr sz="1400" spc="95" dirty="0">
                <a:solidFill>
                  <a:prstClr val="black"/>
                </a:solidFill>
                <a:cs typeface="Calibri"/>
              </a:rPr>
              <a:t>ы</a:t>
            </a:r>
            <a:r>
              <a:rPr sz="1400" dirty="0">
                <a:solidFill>
                  <a:prstClr val="black"/>
                </a:solidFill>
                <a:cs typeface="Calibri"/>
              </a:rPr>
              <a:t>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5051" y="1342479"/>
            <a:ext cx="85466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>
              <a:spcBef>
                <a:spcPts val="100"/>
              </a:spcBef>
            </a:pPr>
            <a:r>
              <a:rPr sz="1400" spc="75" dirty="0">
                <a:solidFill>
                  <a:prstClr val="black"/>
                </a:solidFill>
                <a:cs typeface="Calibri"/>
              </a:rPr>
              <a:t>ц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е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нн</a:t>
            </a:r>
            <a:r>
              <a:rPr sz="1400" spc="95" dirty="0">
                <a:solidFill>
                  <a:prstClr val="black"/>
                </a:solidFill>
                <a:cs typeface="Calibri"/>
              </a:rPr>
              <a:t>о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с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т</a:t>
            </a:r>
            <a:r>
              <a:rPr sz="1400" dirty="0">
                <a:solidFill>
                  <a:prstClr val="black"/>
                </a:solidFill>
                <a:cs typeface="Calibri"/>
              </a:rPr>
              <a:t>и 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услуги.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400" spc="75" dirty="0">
                <a:solidFill>
                  <a:prstClr val="black"/>
                </a:solidFill>
                <a:cs typeface="Calibri"/>
              </a:rPr>
              <a:t>согласен,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9274" y="1748334"/>
            <a:ext cx="360849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70205" algn="l"/>
                <a:tab pos="1349375" algn="l"/>
                <a:tab pos="1606550" algn="l"/>
              </a:tabLst>
            </a:pPr>
            <a:r>
              <a:rPr sz="1400" spc="55" dirty="0">
                <a:solidFill>
                  <a:prstClr val="black"/>
                </a:solidFill>
                <a:cs typeface="Calibri"/>
              </a:rPr>
              <a:t>не	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возражал	</a:t>
            </a:r>
            <a:r>
              <a:rPr sz="1400" dirty="0">
                <a:solidFill>
                  <a:prstClr val="black"/>
                </a:solidFill>
                <a:cs typeface="Calibri"/>
              </a:rPr>
              <a:t>и	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использовал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5051" y="1930259"/>
            <a:ext cx="471733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45465" algn="l"/>
                <a:tab pos="1647825" algn="l"/>
                <a:tab pos="2849245" algn="l"/>
                <a:tab pos="3081020" algn="l"/>
              </a:tabLst>
            </a:pPr>
            <a:r>
              <a:rPr sz="1400" spc="85" dirty="0">
                <a:solidFill>
                  <a:prstClr val="black"/>
                </a:solidFill>
                <a:cs typeface="Calibri"/>
              </a:rPr>
              <a:t>с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в</a:t>
            </a:r>
            <a:r>
              <a:rPr sz="1400" spc="110" dirty="0">
                <a:solidFill>
                  <a:prstClr val="black"/>
                </a:solidFill>
                <a:cs typeface="Calibri"/>
              </a:rPr>
              <a:t>о</a:t>
            </a:r>
            <a:r>
              <a:rPr sz="1400" dirty="0">
                <a:solidFill>
                  <a:prstClr val="black"/>
                </a:solidFill>
                <a:cs typeface="Calibri"/>
              </a:rPr>
              <a:t>и	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с</a:t>
            </a:r>
            <a:r>
              <a:rPr sz="1400" spc="95" dirty="0">
                <a:solidFill>
                  <a:prstClr val="black"/>
                </a:solidFill>
                <a:cs typeface="Calibri"/>
              </a:rPr>
              <a:t>л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у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ж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е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б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н</a:t>
            </a:r>
            <a:r>
              <a:rPr sz="1400" spc="105" dirty="0">
                <a:solidFill>
                  <a:prstClr val="black"/>
                </a:solidFill>
                <a:cs typeface="Calibri"/>
              </a:rPr>
              <a:t>ы</a:t>
            </a:r>
            <a:r>
              <a:rPr sz="1400" dirty="0">
                <a:solidFill>
                  <a:prstClr val="black"/>
                </a:solidFill>
                <a:cs typeface="Calibri"/>
              </a:rPr>
              <a:t>е	</a:t>
            </a:r>
            <a:r>
              <a:rPr sz="1400" spc="95" dirty="0">
                <a:solidFill>
                  <a:prstClr val="black"/>
                </a:solidFill>
                <a:cs typeface="Calibri"/>
              </a:rPr>
              <a:t>п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о</a:t>
            </a:r>
            <a:r>
              <a:rPr sz="1400" spc="95" dirty="0">
                <a:solidFill>
                  <a:prstClr val="black"/>
                </a:solidFill>
                <a:cs typeface="Calibri"/>
              </a:rPr>
              <a:t>л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н</a:t>
            </a:r>
            <a:r>
              <a:rPr sz="1400" spc="95" dirty="0">
                <a:solidFill>
                  <a:prstClr val="black"/>
                </a:solidFill>
                <a:cs typeface="Calibri"/>
              </a:rPr>
              <a:t>о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м</a:t>
            </a:r>
            <a:r>
              <a:rPr sz="1400" spc="95" dirty="0">
                <a:solidFill>
                  <a:prstClr val="black"/>
                </a:solidFill>
                <a:cs typeface="Calibri"/>
              </a:rPr>
              <a:t>оч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и</a:t>
            </a:r>
            <a:r>
              <a:rPr sz="1400" dirty="0">
                <a:solidFill>
                  <a:prstClr val="black"/>
                </a:solidFill>
                <a:cs typeface="Calibri"/>
              </a:rPr>
              <a:t>я	в	</a:t>
            </a:r>
            <a:r>
              <a:rPr sz="1400" spc="95" dirty="0">
                <a:solidFill>
                  <a:prstClr val="black"/>
                </a:solidFill>
                <a:cs typeface="Calibri"/>
              </a:rPr>
              <a:t>п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о</a:t>
            </a:r>
            <a:r>
              <a:rPr sz="1400" spc="95" dirty="0">
                <a:solidFill>
                  <a:prstClr val="black"/>
                </a:solidFill>
                <a:cs typeface="Calibri"/>
              </a:rPr>
              <a:t>л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ь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з</a:t>
            </a:r>
            <a:r>
              <a:rPr sz="1400" dirty="0">
                <a:solidFill>
                  <a:prstClr val="black"/>
                </a:solidFill>
                <a:cs typeface="Calibri"/>
              </a:rPr>
              <a:t>у</a:t>
            </a:r>
          </a:p>
          <a:p>
            <a:pPr marL="12700">
              <a:spcBef>
                <a:spcPts val="5"/>
              </a:spcBef>
            </a:pPr>
            <a:r>
              <a:rPr sz="1400" spc="70" dirty="0">
                <a:solidFill>
                  <a:prstClr val="black"/>
                </a:solidFill>
                <a:cs typeface="Calibri"/>
              </a:rPr>
              <a:t>того,</a:t>
            </a:r>
            <a:r>
              <a:rPr sz="1400" spc="1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55" dirty="0">
                <a:solidFill>
                  <a:prstClr val="black"/>
                </a:solidFill>
                <a:cs typeface="Calibri"/>
              </a:rPr>
              <a:t>кто</a:t>
            </a:r>
            <a:r>
              <a:rPr sz="1400" spc="17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взятку</a:t>
            </a:r>
            <a:r>
              <a:rPr sz="1400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дал.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634" y="2877870"/>
            <a:ext cx="59968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spc="70" dirty="0">
                <a:solidFill>
                  <a:srgbClr val="C00000"/>
                </a:solidFill>
                <a:cs typeface="Calibri"/>
              </a:rPr>
              <a:t>ВЗЯТКА</a:t>
            </a:r>
            <a:r>
              <a:rPr sz="2400" b="1" spc="190" dirty="0">
                <a:solidFill>
                  <a:srgbClr val="C00000"/>
                </a:solidFill>
                <a:cs typeface="Calibri"/>
              </a:rPr>
              <a:t> </a:t>
            </a:r>
            <a:r>
              <a:rPr sz="2400" b="1" spc="55" dirty="0">
                <a:solidFill>
                  <a:srgbClr val="C00000"/>
                </a:solidFill>
                <a:cs typeface="Calibri"/>
              </a:rPr>
              <a:t>СЧИТАЕТСЯ </a:t>
            </a:r>
            <a:r>
              <a:rPr sz="2400" b="1" spc="60" dirty="0">
                <a:solidFill>
                  <a:srgbClr val="C00000"/>
                </a:solidFill>
                <a:cs typeface="Calibri"/>
              </a:rPr>
              <a:t> </a:t>
            </a:r>
            <a:r>
              <a:rPr sz="2400" b="1" spc="75" dirty="0">
                <a:solidFill>
                  <a:srgbClr val="C00000"/>
                </a:solidFill>
                <a:cs typeface="Calibri"/>
              </a:rPr>
              <a:t>ПОЛУЧЕННОЙ,</a:t>
            </a:r>
            <a:r>
              <a:rPr sz="2400" b="1" spc="160" dirty="0">
                <a:solidFill>
                  <a:srgbClr val="C00000"/>
                </a:solidFill>
                <a:cs typeface="Calibri"/>
              </a:rPr>
              <a:t> </a:t>
            </a:r>
            <a:r>
              <a:rPr sz="2400" b="1" spc="25" dirty="0">
                <a:solidFill>
                  <a:srgbClr val="C00000"/>
                </a:solidFill>
                <a:cs typeface="Calibri"/>
              </a:rPr>
              <a:t>КОГДА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7303" y="3553205"/>
            <a:ext cx="3423920" cy="6600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z="1400" spc="75" dirty="0">
                <a:solidFill>
                  <a:prstClr val="black"/>
                </a:solidFill>
                <a:cs typeface="Calibri"/>
              </a:rPr>
              <a:t>Человек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45" dirty="0">
                <a:solidFill>
                  <a:prstClr val="black"/>
                </a:solidFill>
                <a:cs typeface="Calibri"/>
              </a:rPr>
              <a:t>ее</a:t>
            </a:r>
            <a:r>
              <a:rPr sz="1400" b="1" spc="5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принимает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в </a:t>
            </a:r>
            <a:r>
              <a:rPr sz="14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физическом</a:t>
            </a:r>
            <a:r>
              <a:rPr sz="1400" b="1" spc="36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80" dirty="0">
                <a:solidFill>
                  <a:prstClr val="black"/>
                </a:solidFill>
                <a:cs typeface="Calibri"/>
              </a:rPr>
              <a:t>смысле </a:t>
            </a:r>
            <a:r>
              <a:rPr sz="1400" b="1" spc="35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(берет </a:t>
            </a:r>
            <a:r>
              <a:rPr sz="1400" spc="-305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в</a:t>
            </a:r>
            <a:r>
              <a:rPr sz="14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руки;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 кладет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в</a:t>
            </a:r>
            <a:r>
              <a:rPr sz="14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портфель, 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 автомобиль).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7303" y="4513516"/>
            <a:ext cx="28354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89355" algn="l"/>
              </a:tabLst>
            </a:pPr>
            <a:r>
              <a:rPr sz="1400" b="1" spc="80" dirty="0">
                <a:solidFill>
                  <a:prstClr val="black"/>
                </a:solidFill>
                <a:cs typeface="Calibri"/>
              </a:rPr>
              <a:t>передачей	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(положили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97303" y="4353496"/>
            <a:ext cx="259211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spcBef>
                <a:spcPts val="105"/>
              </a:spcBef>
              <a:tabLst>
                <a:tab pos="865505" algn="l"/>
                <a:tab pos="2108835" algn="l"/>
                <a:tab pos="2348230" algn="l"/>
              </a:tabLst>
            </a:pPr>
            <a:r>
              <a:rPr sz="1400" spc="90" dirty="0">
                <a:solidFill>
                  <a:prstClr val="black"/>
                </a:solidFill>
                <a:cs typeface="Calibri"/>
              </a:rPr>
              <a:t>Ч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е</a:t>
            </a:r>
            <a:r>
              <a:rPr sz="1400" spc="95" dirty="0">
                <a:solidFill>
                  <a:prstClr val="black"/>
                </a:solidFill>
                <a:cs typeface="Calibri"/>
              </a:rPr>
              <a:t>ло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в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е</a:t>
            </a:r>
            <a:r>
              <a:rPr sz="1400" dirty="0">
                <a:solidFill>
                  <a:prstClr val="black"/>
                </a:solidFill>
                <a:cs typeface="Calibri"/>
              </a:rPr>
              <a:t>к	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с</a:t>
            </a:r>
            <a:r>
              <a:rPr sz="1400" b="1" spc="105" dirty="0">
                <a:solidFill>
                  <a:prstClr val="black"/>
                </a:solidFill>
                <a:cs typeface="Calibri"/>
              </a:rPr>
              <a:t>о</a:t>
            </a:r>
            <a:r>
              <a:rPr sz="1400" b="1" spc="25" dirty="0">
                <a:solidFill>
                  <a:prstClr val="black"/>
                </a:solidFill>
                <a:cs typeface="Calibri"/>
              </a:rPr>
              <a:t>г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ла</a:t>
            </a:r>
            <a:r>
              <a:rPr sz="1400" b="1" spc="100" dirty="0">
                <a:solidFill>
                  <a:prstClr val="black"/>
                </a:solidFill>
                <a:cs typeface="Calibri"/>
              </a:rPr>
              <a:t>ш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ае</a:t>
            </a:r>
            <a:r>
              <a:rPr sz="1400" b="1" spc="85" dirty="0">
                <a:solidFill>
                  <a:prstClr val="black"/>
                </a:solidFill>
                <a:cs typeface="Calibri"/>
              </a:rPr>
              <a:t>т</a:t>
            </a:r>
            <a:r>
              <a:rPr sz="1400" b="1" spc="90" dirty="0">
                <a:solidFill>
                  <a:prstClr val="black"/>
                </a:solidFill>
                <a:cs typeface="Calibri"/>
              </a:rPr>
              <a:t>с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я	с	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ее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R="5080" algn="r"/>
            <a:r>
              <a:rPr sz="1400" spc="110" dirty="0">
                <a:solidFill>
                  <a:prstClr val="black"/>
                </a:solidFill>
                <a:cs typeface="Calibri"/>
              </a:rPr>
              <a:t>на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97303" y="4673537"/>
            <a:ext cx="32359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65" dirty="0">
                <a:solidFill>
                  <a:prstClr val="black"/>
                </a:solidFill>
                <a:cs typeface="Calibri"/>
              </a:rPr>
              <a:t>стол,</a:t>
            </a:r>
            <a:r>
              <a:rPr sz="1400" spc="18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перечислили</a:t>
            </a:r>
            <a:r>
              <a:rPr sz="1400" spc="25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50" dirty="0">
                <a:solidFill>
                  <a:prstClr val="black"/>
                </a:solidFill>
                <a:cs typeface="Calibri"/>
              </a:rPr>
              <a:t>на</a:t>
            </a:r>
            <a:r>
              <a:rPr sz="1400" spc="19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счет).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3667" y="4508468"/>
            <a:ext cx="516723" cy="27003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7287" y="3605856"/>
            <a:ext cx="516723" cy="27003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588224" y="2475129"/>
            <a:ext cx="2098066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 dirty="0">
                <a:solidFill>
                  <a:prstClr val="black"/>
                </a:solidFill>
                <a:cs typeface="Calibri"/>
              </a:rPr>
              <a:t>Все</a:t>
            </a:r>
            <a:r>
              <a:rPr sz="1200" b="1" i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i="1" dirty="0">
                <a:solidFill>
                  <a:prstClr val="black"/>
                </a:solidFill>
                <a:cs typeface="Calibri"/>
              </a:rPr>
              <a:t>о</a:t>
            </a:r>
            <a:r>
              <a:rPr sz="1200" b="1" i="1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i="1" spc="-10" dirty="0">
                <a:solidFill>
                  <a:prstClr val="black"/>
                </a:solidFill>
                <a:cs typeface="Calibri"/>
              </a:rPr>
              <a:t>взятках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12700" marR="283210"/>
            <a:r>
              <a:rPr sz="1200" b="1" i="1" dirty="0">
                <a:solidFill>
                  <a:prstClr val="black"/>
                </a:solidFill>
                <a:cs typeface="Calibri"/>
              </a:rPr>
              <a:t>в </a:t>
            </a:r>
            <a:r>
              <a:rPr sz="1200" b="1" i="1" spc="-10" dirty="0">
                <a:solidFill>
                  <a:prstClr val="black"/>
                </a:solidFill>
                <a:cs typeface="Calibri"/>
              </a:rPr>
              <a:t>Уголовном кодексе </a:t>
            </a:r>
            <a:r>
              <a:rPr sz="1200" b="1" i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i="1" spc="-10" dirty="0">
                <a:solidFill>
                  <a:prstClr val="black"/>
                </a:solidFill>
                <a:cs typeface="Calibri"/>
              </a:rPr>
              <a:t>Российской </a:t>
            </a:r>
            <a:r>
              <a:rPr sz="1200" b="1" i="1" spc="-5" dirty="0">
                <a:solidFill>
                  <a:prstClr val="black"/>
                </a:solidFill>
                <a:cs typeface="Calibri"/>
              </a:rPr>
              <a:t>Федерации </a:t>
            </a:r>
            <a:r>
              <a:rPr sz="1200" b="1" i="1" spc="-26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Статья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 290 УК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РФ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12700" marR="449580"/>
            <a:r>
              <a:rPr sz="1200" i="1" spc="-5" dirty="0">
                <a:solidFill>
                  <a:prstClr val="black"/>
                </a:solidFill>
                <a:cs typeface="Calibri"/>
              </a:rPr>
              <a:t>«П</a:t>
            </a:r>
            <a:r>
              <a:rPr sz="1200" i="1" spc="-20" dirty="0">
                <a:solidFill>
                  <a:prstClr val="black"/>
                </a:solidFill>
                <a:cs typeface="Calibri"/>
              </a:rPr>
              <a:t>о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лу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че</a:t>
            </a:r>
            <a:r>
              <a:rPr sz="1200" i="1" spc="5" dirty="0">
                <a:solidFill>
                  <a:prstClr val="black"/>
                </a:solidFill>
                <a:cs typeface="Calibri"/>
              </a:rPr>
              <a:t>н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и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е</a:t>
            </a:r>
            <a:r>
              <a:rPr sz="1200" i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вз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я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т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к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и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» 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Статья</a:t>
            </a:r>
            <a:r>
              <a:rPr sz="1200" i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291.1</a:t>
            </a:r>
            <a:r>
              <a:rPr sz="1200" i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УК</a:t>
            </a:r>
            <a:r>
              <a:rPr sz="1200" i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РФ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12700" marR="441959"/>
            <a:r>
              <a:rPr sz="1200" i="1" spc="-5" dirty="0">
                <a:solidFill>
                  <a:prstClr val="black"/>
                </a:solidFill>
                <a:cs typeface="Calibri"/>
              </a:rPr>
              <a:t>«Посредничество</a:t>
            </a:r>
            <a:r>
              <a:rPr sz="1200" i="1" spc="-55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во </a:t>
            </a:r>
            <a:r>
              <a:rPr sz="1200" i="1" spc="-254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взяточничестве»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Статья</a:t>
            </a:r>
            <a:r>
              <a:rPr sz="1200" i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291.2</a:t>
            </a:r>
            <a:r>
              <a:rPr sz="1200" i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УК</a:t>
            </a:r>
            <a:r>
              <a:rPr sz="1200" i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РФ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200" i="1" spc="-10" dirty="0">
                <a:solidFill>
                  <a:prstClr val="black"/>
                </a:solidFill>
                <a:cs typeface="Calibri"/>
              </a:rPr>
              <a:t>«Мелкое</a:t>
            </a:r>
            <a:r>
              <a:rPr sz="1200" i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взяточничество»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60231" y="4513516"/>
            <a:ext cx="208532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dirty="0">
                <a:solidFill>
                  <a:prstClr val="black"/>
                </a:solidFill>
                <a:cs typeface="Calibri"/>
              </a:rPr>
              <a:t>А</a:t>
            </a:r>
            <a:r>
              <a:rPr sz="1200" b="1" i="1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1200" b="1" i="1" spc="-5" dirty="0">
                <a:solidFill>
                  <a:prstClr val="black"/>
                </a:solidFill>
                <a:cs typeface="Calibri"/>
              </a:rPr>
              <a:t>также: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200" i="1" spc="-5" dirty="0">
                <a:solidFill>
                  <a:prstClr val="black"/>
                </a:solidFill>
                <a:cs typeface="Calibri"/>
              </a:rPr>
              <a:t>Статья</a:t>
            </a:r>
            <a:r>
              <a:rPr sz="1200" i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201</a:t>
            </a:r>
            <a:r>
              <a:rPr sz="1200" i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УК</a:t>
            </a:r>
            <a:r>
              <a:rPr sz="1200" i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РФ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12700" marR="591820"/>
            <a:r>
              <a:rPr sz="1200" i="1" spc="-5" dirty="0">
                <a:solidFill>
                  <a:prstClr val="black"/>
                </a:solidFill>
                <a:cs typeface="Calibri"/>
              </a:rPr>
              <a:t>«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З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ло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уп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о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т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р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е</a:t>
            </a:r>
            <a:r>
              <a:rPr sz="1200" i="1" spc="-15" dirty="0">
                <a:solidFill>
                  <a:prstClr val="black"/>
                </a:solidFill>
                <a:cs typeface="Calibri"/>
              </a:rPr>
              <a:t>б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ле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н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и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е 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полномочиями»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Статья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204</a:t>
            </a:r>
            <a:r>
              <a:rPr sz="1200" i="1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УК</a:t>
            </a:r>
            <a:r>
              <a:rPr sz="1200" i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РФ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12700" marR="259079"/>
            <a:r>
              <a:rPr sz="1200" i="1" spc="-5" dirty="0">
                <a:solidFill>
                  <a:prstClr val="black"/>
                </a:solidFill>
                <a:cs typeface="Calibri"/>
              </a:rPr>
              <a:t>«Коммерческий</a:t>
            </a:r>
            <a:r>
              <a:rPr sz="1200" i="1" spc="-6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подкуп» </a:t>
            </a:r>
            <a:r>
              <a:rPr sz="1200" i="1" spc="-254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Статья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 285 УК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РФ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12700" marR="5080"/>
            <a:r>
              <a:rPr sz="1200" i="1" spc="-5" dirty="0">
                <a:solidFill>
                  <a:prstClr val="black"/>
                </a:solidFill>
                <a:cs typeface="Calibri"/>
              </a:rPr>
              <a:t>«Злоупотребление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должностным</a:t>
            </a:r>
            <a:r>
              <a:rPr sz="1200" i="1" spc="-55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положением </a:t>
            </a:r>
            <a:r>
              <a:rPr sz="1200" i="1" spc="-254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dirty="0">
                <a:solidFill>
                  <a:prstClr val="black"/>
                </a:solidFill>
                <a:cs typeface="Calibri"/>
              </a:rPr>
              <a:t>и</a:t>
            </a:r>
            <a:r>
              <a:rPr sz="1200" i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00" i="1" spc="-5" dirty="0">
                <a:solidFill>
                  <a:prstClr val="black"/>
                </a:solidFill>
                <a:cs typeface="Calibri"/>
              </a:rPr>
              <a:t>др.»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5341" y="853095"/>
            <a:ext cx="2359943" cy="12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4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8" y="4239063"/>
            <a:ext cx="5507905" cy="192311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Мы</a:t>
            </a:r>
            <a:r>
              <a:rPr spc="-15" dirty="0"/>
              <a:t> </a:t>
            </a:r>
            <a:r>
              <a:rPr spc="-5" dirty="0"/>
              <a:t>против</a:t>
            </a:r>
            <a:r>
              <a:rPr spc="-20" dirty="0"/>
              <a:t> </a:t>
            </a:r>
            <a:r>
              <a:rPr spc="-5" dirty="0"/>
              <a:t>коррупции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здравоохранении!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6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8734" y="414718"/>
            <a:ext cx="7359690" cy="1116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35" dirty="0">
                <a:solidFill>
                  <a:srgbClr val="C00000"/>
                </a:solidFill>
              </a:rPr>
              <a:t>ИТАК,</a:t>
            </a:r>
            <a:r>
              <a:rPr sz="2400" spc="40" dirty="0">
                <a:solidFill>
                  <a:srgbClr val="C00000"/>
                </a:solidFill>
              </a:rPr>
              <a:t> </a:t>
            </a:r>
            <a:r>
              <a:rPr sz="2400" spc="55" dirty="0">
                <a:solidFill>
                  <a:srgbClr val="C00000"/>
                </a:solidFill>
              </a:rPr>
              <a:t>РАБОТНИК </a:t>
            </a:r>
            <a:r>
              <a:rPr sz="2400" spc="60" dirty="0">
                <a:solidFill>
                  <a:srgbClr val="C00000"/>
                </a:solidFill>
              </a:rPr>
              <a:t> </a:t>
            </a:r>
            <a:r>
              <a:rPr sz="2400" spc="70" dirty="0">
                <a:solidFill>
                  <a:srgbClr val="C00000"/>
                </a:solidFill>
              </a:rPr>
              <a:t>МЕДИЦИНСКОГО</a:t>
            </a:r>
            <a:r>
              <a:rPr sz="2400" spc="165" dirty="0">
                <a:solidFill>
                  <a:srgbClr val="C00000"/>
                </a:solidFill>
              </a:rPr>
              <a:t> </a:t>
            </a:r>
            <a:r>
              <a:rPr sz="2400" spc="80" dirty="0">
                <a:solidFill>
                  <a:srgbClr val="C00000"/>
                </a:solidFill>
              </a:rPr>
              <a:t>УЧРЕЖДЕНИЯ </a:t>
            </a:r>
            <a:r>
              <a:rPr sz="2400" spc="-530" dirty="0">
                <a:solidFill>
                  <a:srgbClr val="C00000"/>
                </a:solidFill>
              </a:rPr>
              <a:t> </a:t>
            </a:r>
            <a:r>
              <a:rPr sz="2400" spc="70" dirty="0">
                <a:solidFill>
                  <a:srgbClr val="C00000"/>
                </a:solidFill>
              </a:rPr>
              <a:t>ПРОСИТ</a:t>
            </a:r>
            <a:r>
              <a:rPr sz="2400" spc="215" dirty="0">
                <a:solidFill>
                  <a:srgbClr val="C00000"/>
                </a:solidFill>
              </a:rPr>
              <a:t> </a:t>
            </a:r>
            <a:r>
              <a:rPr sz="2400" spc="70" dirty="0">
                <a:solidFill>
                  <a:srgbClr val="C00000"/>
                </a:solidFill>
              </a:rPr>
              <a:t>ВОЗНАГРАЖДЕНИЕ. </a:t>
            </a:r>
            <a:r>
              <a:rPr sz="2400" spc="75" dirty="0">
                <a:solidFill>
                  <a:srgbClr val="C00000"/>
                </a:solidFill>
              </a:rPr>
              <a:t> </a:t>
            </a:r>
            <a:r>
              <a:rPr sz="2400" spc="60" dirty="0">
                <a:solidFill>
                  <a:srgbClr val="C00000"/>
                </a:solidFill>
              </a:rPr>
              <a:t>ВАШИ</a:t>
            </a:r>
            <a:r>
              <a:rPr sz="2400" spc="195" dirty="0">
                <a:solidFill>
                  <a:srgbClr val="C00000"/>
                </a:solidFill>
              </a:rPr>
              <a:t> </a:t>
            </a:r>
            <a:r>
              <a:rPr sz="2400" spc="80" dirty="0">
                <a:solidFill>
                  <a:srgbClr val="C00000"/>
                </a:solidFill>
              </a:rPr>
              <a:t>ДЕЙСТВИЯ?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646462" y="2631471"/>
            <a:ext cx="6869853" cy="18526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45" dirty="0">
                <a:solidFill>
                  <a:srgbClr val="001F5F"/>
                </a:solidFill>
                <a:cs typeface="Calibri"/>
              </a:rPr>
              <a:t>НЕ</a:t>
            </a:r>
            <a:r>
              <a:rPr sz="2000" b="1" spc="190" dirty="0">
                <a:solidFill>
                  <a:srgbClr val="001F5F"/>
                </a:solidFill>
                <a:cs typeface="Calibri"/>
              </a:rPr>
              <a:t> </a:t>
            </a:r>
            <a:r>
              <a:rPr sz="2000" b="1" spc="70" dirty="0">
                <a:solidFill>
                  <a:srgbClr val="001F5F"/>
                </a:solidFill>
                <a:cs typeface="Calibri"/>
              </a:rPr>
              <a:t>ПРЕДЛАГАЙТЕ</a:t>
            </a:r>
            <a:r>
              <a:rPr sz="2000" b="1" spc="235" dirty="0">
                <a:solidFill>
                  <a:srgbClr val="001F5F"/>
                </a:solidFill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cs typeface="Calibri"/>
              </a:rPr>
              <a:t>И</a:t>
            </a:r>
            <a:r>
              <a:rPr sz="2000" b="1" spc="190" dirty="0">
                <a:solidFill>
                  <a:srgbClr val="001F5F"/>
                </a:solidFill>
                <a:cs typeface="Calibri"/>
              </a:rPr>
              <a:t> </a:t>
            </a:r>
            <a:r>
              <a:rPr sz="2000" b="1" spc="45" dirty="0">
                <a:solidFill>
                  <a:srgbClr val="001F5F"/>
                </a:solidFill>
                <a:cs typeface="Calibri"/>
              </a:rPr>
              <a:t>НЕ</a:t>
            </a:r>
            <a:r>
              <a:rPr sz="2000" b="1" spc="195" dirty="0">
                <a:solidFill>
                  <a:srgbClr val="001F5F"/>
                </a:solidFill>
                <a:cs typeface="Calibri"/>
              </a:rPr>
              <a:t> </a:t>
            </a:r>
            <a:r>
              <a:rPr sz="2000" b="1" spc="75" dirty="0">
                <a:solidFill>
                  <a:srgbClr val="001F5F"/>
                </a:solidFill>
                <a:cs typeface="Calibri"/>
              </a:rPr>
              <a:t>ДАВАЙТЕ</a:t>
            </a:r>
            <a:r>
              <a:rPr sz="2000" b="1" spc="204" dirty="0">
                <a:solidFill>
                  <a:srgbClr val="001F5F"/>
                </a:solidFill>
                <a:cs typeface="Calibri"/>
              </a:rPr>
              <a:t> </a:t>
            </a:r>
            <a:r>
              <a:rPr sz="2000" b="1" spc="75" dirty="0">
                <a:solidFill>
                  <a:srgbClr val="001F5F"/>
                </a:solidFill>
                <a:cs typeface="Calibri"/>
              </a:rPr>
              <a:t>ВЗЯТКУ!</a:t>
            </a:r>
            <a:endParaRPr sz="2000" dirty="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35"/>
              </a:spcBef>
            </a:pPr>
            <a:r>
              <a:rPr sz="1400" spc="75" dirty="0">
                <a:solidFill>
                  <a:prstClr val="black"/>
                </a:solidFill>
                <a:cs typeface="Calibri"/>
              </a:rPr>
              <a:t>Иначе</a:t>
            </a:r>
            <a:r>
              <a:rPr sz="1400" spc="2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50" dirty="0">
                <a:solidFill>
                  <a:prstClr val="black"/>
                </a:solidFill>
                <a:cs typeface="Calibri"/>
              </a:rPr>
              <a:t>Вы</a:t>
            </a:r>
            <a:r>
              <a:rPr sz="1400" spc="19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сами</a:t>
            </a:r>
            <a:r>
              <a:rPr sz="1400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совершите</a:t>
            </a:r>
            <a:r>
              <a:rPr sz="1400" spc="24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преступление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400" spc="80" dirty="0">
                <a:solidFill>
                  <a:prstClr val="black"/>
                </a:solidFill>
                <a:cs typeface="Calibri"/>
              </a:rPr>
              <a:t>(статья </a:t>
            </a:r>
            <a:r>
              <a:rPr sz="1400" spc="1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291 </a:t>
            </a:r>
            <a:r>
              <a:rPr sz="1400" spc="1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Уголовного </a:t>
            </a:r>
            <a:r>
              <a:rPr sz="1400" spc="13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кодекса </a:t>
            </a:r>
            <a:r>
              <a:rPr sz="1400" spc="14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Российской </a:t>
            </a:r>
            <a:r>
              <a:rPr sz="1400" spc="12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Федерации).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 marR="299085"/>
            <a:r>
              <a:rPr sz="1400" spc="80" dirty="0">
                <a:solidFill>
                  <a:prstClr val="black"/>
                </a:solidFill>
                <a:cs typeface="Calibri"/>
              </a:rPr>
              <a:t>Выслушайте</a:t>
            </a:r>
            <a:r>
              <a:rPr sz="1400" spc="24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требования</a:t>
            </a:r>
            <a:r>
              <a:rPr sz="1400" spc="26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вымогателя,</a:t>
            </a:r>
            <a:r>
              <a:rPr sz="1400" spc="25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чтобы</a:t>
            </a:r>
            <a:r>
              <a:rPr sz="1400" spc="2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обратиться </a:t>
            </a:r>
            <a:r>
              <a:rPr sz="1400" spc="-3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в</a:t>
            </a:r>
            <a:r>
              <a:rPr sz="14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полицию.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35"/>
              </a:spcBef>
            </a:pPr>
            <a:endParaRPr sz="1350" dirty="0">
              <a:solidFill>
                <a:prstClr val="black"/>
              </a:solidFill>
              <a:cs typeface="Calibri"/>
            </a:endParaRPr>
          </a:p>
          <a:p>
            <a:pPr marL="12700" marR="5080">
              <a:tabLst>
                <a:tab pos="684530" algn="l"/>
                <a:tab pos="1109980" algn="l"/>
                <a:tab pos="2240915" algn="l"/>
                <a:tab pos="2913380" algn="l"/>
                <a:tab pos="4178300" algn="l"/>
                <a:tab pos="5053330" algn="l"/>
              </a:tabLst>
            </a:pPr>
            <a:r>
              <a:rPr sz="1400" spc="75" dirty="0">
                <a:solidFill>
                  <a:prstClr val="black"/>
                </a:solidFill>
                <a:cs typeface="Calibri"/>
              </a:rPr>
              <a:t>К</a:t>
            </a:r>
            <a:r>
              <a:rPr sz="1400" spc="95" dirty="0">
                <a:solidFill>
                  <a:prstClr val="black"/>
                </a:solidFill>
                <a:cs typeface="Calibri"/>
              </a:rPr>
              <a:t>о</a:t>
            </a:r>
            <a:r>
              <a:rPr sz="1400" spc="25" dirty="0">
                <a:solidFill>
                  <a:prstClr val="black"/>
                </a:solidFill>
                <a:cs typeface="Calibri"/>
              </a:rPr>
              <a:t>г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д</a:t>
            </a:r>
            <a:r>
              <a:rPr sz="1400" dirty="0">
                <a:solidFill>
                  <a:prstClr val="black"/>
                </a:solidFill>
                <a:cs typeface="Calibri"/>
              </a:rPr>
              <a:t>а	</a:t>
            </a:r>
            <a:r>
              <a:rPr sz="1400" spc="110" dirty="0">
                <a:solidFill>
                  <a:prstClr val="black"/>
                </a:solidFill>
                <a:cs typeface="Calibri"/>
              </a:rPr>
              <a:t>В</a:t>
            </a:r>
            <a:r>
              <a:rPr sz="1400" dirty="0">
                <a:solidFill>
                  <a:prstClr val="black"/>
                </a:solidFill>
                <a:cs typeface="Calibri"/>
              </a:rPr>
              <a:t>ы	</a:t>
            </a:r>
            <a:r>
              <a:rPr sz="1400" spc="95" dirty="0">
                <a:solidFill>
                  <a:prstClr val="black"/>
                </a:solidFill>
                <a:cs typeface="Calibri"/>
              </a:rPr>
              <a:t>о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с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т</a:t>
            </a:r>
            <a:r>
              <a:rPr sz="1400" spc="105" dirty="0">
                <a:solidFill>
                  <a:prstClr val="black"/>
                </a:solidFill>
                <a:cs typeface="Calibri"/>
              </a:rPr>
              <a:t>а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н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е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т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е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с</a:t>
            </a:r>
            <a:r>
              <a:rPr sz="1400" dirty="0">
                <a:solidFill>
                  <a:prstClr val="black"/>
                </a:solidFill>
                <a:cs typeface="Calibri"/>
              </a:rPr>
              <a:t>ь	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о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ди</a:t>
            </a:r>
            <a:r>
              <a:rPr sz="1400" spc="110" dirty="0">
                <a:solidFill>
                  <a:prstClr val="black"/>
                </a:solidFill>
                <a:cs typeface="Calibri"/>
              </a:rPr>
              <a:t>н</a:t>
            </a:r>
            <a:r>
              <a:rPr sz="1400" dirty="0">
                <a:solidFill>
                  <a:prstClr val="black"/>
                </a:solidFill>
                <a:cs typeface="Calibri"/>
              </a:rPr>
              <a:t>,	</a:t>
            </a:r>
            <a:r>
              <a:rPr sz="1400" spc="110" dirty="0">
                <a:solidFill>
                  <a:prstClr val="black"/>
                </a:solidFill>
                <a:cs typeface="Calibri"/>
              </a:rPr>
              <a:t>н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е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м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е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д</a:t>
            </a:r>
            <a:r>
              <a:rPr sz="1400" spc="110" dirty="0">
                <a:solidFill>
                  <a:prstClr val="black"/>
                </a:solidFill>
                <a:cs typeface="Calibri"/>
              </a:rPr>
              <a:t>л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е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нн</a:t>
            </a:r>
            <a:r>
              <a:rPr sz="1400" dirty="0">
                <a:solidFill>
                  <a:prstClr val="black"/>
                </a:solidFill>
                <a:cs typeface="Calibri"/>
              </a:rPr>
              <a:t>о	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з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в</a:t>
            </a:r>
            <a:r>
              <a:rPr sz="1400" spc="95" dirty="0">
                <a:solidFill>
                  <a:prstClr val="black"/>
                </a:solidFill>
                <a:cs typeface="Calibri"/>
              </a:rPr>
              <a:t>о</a:t>
            </a:r>
            <a:r>
              <a:rPr sz="1400" spc="100" dirty="0">
                <a:solidFill>
                  <a:prstClr val="black"/>
                </a:solidFill>
                <a:cs typeface="Calibri"/>
              </a:rPr>
              <a:t>н</a:t>
            </a:r>
            <a:r>
              <a:rPr sz="1400" spc="90" dirty="0">
                <a:solidFill>
                  <a:prstClr val="black"/>
                </a:solidFill>
                <a:cs typeface="Calibri"/>
              </a:rPr>
              <a:t>ит</a:t>
            </a:r>
            <a:r>
              <a:rPr sz="1400" dirty="0">
                <a:solidFill>
                  <a:prstClr val="black"/>
                </a:solidFill>
                <a:cs typeface="Calibri"/>
              </a:rPr>
              <a:t>е	в 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полицию.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solidFill>
                <a:prstClr val="black"/>
              </a:solidFill>
              <a:cs typeface="Calibri"/>
            </a:endParaRPr>
          </a:p>
          <a:p>
            <a:pPr marL="12700" marR="5080"/>
            <a:r>
              <a:rPr sz="1400" spc="60" dirty="0">
                <a:solidFill>
                  <a:prstClr val="black"/>
                </a:solidFill>
                <a:cs typeface="Calibri"/>
              </a:rPr>
              <a:t>Если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у</a:t>
            </a:r>
            <a:r>
              <a:rPr sz="1400" spc="1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0" dirty="0">
                <a:solidFill>
                  <a:prstClr val="black"/>
                </a:solidFill>
                <a:cs typeface="Calibri"/>
              </a:rPr>
              <a:t>Вас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осталась</a:t>
            </a:r>
            <a:r>
              <a:rPr sz="1400" spc="459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запись</a:t>
            </a:r>
            <a:r>
              <a:rPr sz="1400" spc="45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разговора,</a:t>
            </a:r>
            <a:r>
              <a:rPr sz="1400" spc="46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сохраните</a:t>
            </a:r>
            <a:r>
              <a:rPr sz="1400" spc="459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45" dirty="0">
                <a:solidFill>
                  <a:prstClr val="black"/>
                </a:solidFill>
                <a:cs typeface="Calibri"/>
              </a:rPr>
              <a:t>ее</a:t>
            </a:r>
            <a:r>
              <a:rPr sz="1400" spc="9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для </a:t>
            </a:r>
            <a:r>
              <a:rPr sz="1400" spc="-30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передачи</a:t>
            </a:r>
            <a:r>
              <a:rPr sz="1400" spc="265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в</a:t>
            </a:r>
            <a:r>
              <a:rPr sz="14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полицию.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8304" y="1196752"/>
            <a:ext cx="1656184" cy="17771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937" y="2973896"/>
            <a:ext cx="516723" cy="2700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889" y="3699034"/>
            <a:ext cx="516723" cy="27003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3596" y="4222718"/>
            <a:ext cx="600065" cy="2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7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576" y="576606"/>
            <a:ext cx="797914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solidFill>
                  <a:srgbClr val="C00000"/>
                </a:solidFill>
              </a:rPr>
              <a:t>ПРЕЖДЕ</a:t>
            </a:r>
            <a:r>
              <a:rPr lang="ru-RU" sz="2400" spc="75" dirty="0">
                <a:solidFill>
                  <a:srgbClr val="C00000"/>
                </a:solidFill>
              </a:rPr>
              <a:t>  </a:t>
            </a:r>
            <a:r>
              <a:rPr sz="2400" spc="170" dirty="0">
                <a:solidFill>
                  <a:srgbClr val="C00000"/>
                </a:solidFill>
              </a:rPr>
              <a:t> </a:t>
            </a:r>
            <a:r>
              <a:rPr sz="2400" spc="60" dirty="0">
                <a:solidFill>
                  <a:srgbClr val="C00000"/>
                </a:solidFill>
              </a:rPr>
              <a:t>ЧЕМ</a:t>
            </a:r>
            <a:r>
              <a:rPr lang="ru-RU" sz="2400" spc="60" dirty="0">
                <a:solidFill>
                  <a:srgbClr val="C00000"/>
                </a:solidFill>
              </a:rPr>
              <a:t>  </a:t>
            </a:r>
            <a:r>
              <a:rPr sz="2400" spc="170" dirty="0">
                <a:solidFill>
                  <a:srgbClr val="C00000"/>
                </a:solidFill>
              </a:rPr>
              <a:t> </a:t>
            </a:r>
            <a:r>
              <a:rPr sz="2400" spc="55" dirty="0">
                <a:solidFill>
                  <a:srgbClr val="C00000"/>
                </a:solidFill>
              </a:rPr>
              <a:t>НАПИСАТЬ</a:t>
            </a:r>
            <a:r>
              <a:rPr lang="ru-RU" sz="2400" dirty="0"/>
              <a:t>   </a:t>
            </a:r>
            <a:r>
              <a:rPr sz="2400" spc="80" dirty="0">
                <a:solidFill>
                  <a:srgbClr val="C00000"/>
                </a:solidFill>
              </a:rPr>
              <a:t>ЗАЯВЛЕНИЕ…</a:t>
            </a:r>
            <a:endParaRPr sz="240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Мы</a:t>
            </a:r>
            <a:r>
              <a:rPr spc="-15" dirty="0"/>
              <a:t> </a:t>
            </a:r>
            <a:r>
              <a:rPr spc="-5" dirty="0"/>
              <a:t>против</a:t>
            </a:r>
            <a:r>
              <a:rPr spc="-20" dirty="0"/>
              <a:t> </a:t>
            </a:r>
            <a:r>
              <a:rPr spc="-5" dirty="0"/>
              <a:t>коррупции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здравоохранении!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475656" y="1330083"/>
            <a:ext cx="244827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80" dirty="0">
                <a:solidFill>
                  <a:srgbClr val="001F5F"/>
                </a:solidFill>
                <a:cs typeface="Calibri"/>
              </a:rPr>
              <a:t>ПОМНИТЕ,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3608" y="1815781"/>
            <a:ext cx="4896543" cy="19524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400" spc="55" dirty="0">
                <a:solidFill>
                  <a:prstClr val="black"/>
                </a:solidFill>
                <a:cs typeface="Calibri"/>
              </a:rPr>
              <a:t>что</a:t>
            </a:r>
            <a:r>
              <a:rPr sz="1400" spc="2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40" dirty="0">
                <a:solidFill>
                  <a:prstClr val="black"/>
                </a:solidFill>
                <a:cs typeface="Calibri"/>
              </a:rPr>
              <a:t>за</a:t>
            </a:r>
            <a:r>
              <a:rPr sz="14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сообщение</a:t>
            </a:r>
            <a:r>
              <a:rPr sz="1400" spc="2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о</a:t>
            </a:r>
            <a:r>
              <a:rPr sz="1400" spc="18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вымышленном</a:t>
            </a:r>
            <a:r>
              <a:rPr sz="1400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факте </a:t>
            </a:r>
            <a:r>
              <a:rPr sz="1400" spc="-3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вымогательства</a:t>
            </a:r>
            <a:r>
              <a:rPr sz="1400" spc="23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взятки</a:t>
            </a:r>
            <a:r>
              <a:rPr sz="1400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предусмотрена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 marR="436880"/>
            <a:r>
              <a:rPr sz="1400" spc="80" dirty="0">
                <a:solidFill>
                  <a:prstClr val="black"/>
                </a:solidFill>
                <a:cs typeface="Calibri"/>
              </a:rPr>
              <a:t>уголовная</a:t>
            </a:r>
            <a:r>
              <a:rPr sz="1400" spc="17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5" dirty="0">
                <a:solidFill>
                  <a:prstClr val="black"/>
                </a:solidFill>
                <a:cs typeface="Calibri"/>
              </a:rPr>
              <a:t>ответственность.</a:t>
            </a:r>
            <a:r>
              <a:rPr sz="14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Ложный </a:t>
            </a:r>
            <a:r>
              <a:rPr sz="1400" spc="-3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донос</a:t>
            </a:r>
            <a:r>
              <a:rPr sz="1400" spc="17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наказывается</a:t>
            </a:r>
            <a:r>
              <a:rPr sz="1400" spc="22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штрафом,</a:t>
            </a:r>
            <a:r>
              <a:rPr sz="1400" spc="2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0" dirty="0">
                <a:solidFill>
                  <a:prstClr val="black"/>
                </a:solidFill>
                <a:cs typeface="Calibri"/>
              </a:rPr>
              <a:t>или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400" spc="80" dirty="0">
                <a:solidFill>
                  <a:prstClr val="black"/>
                </a:solidFill>
                <a:cs typeface="Calibri"/>
              </a:rPr>
              <a:t>принудительными</a:t>
            </a:r>
            <a:r>
              <a:rPr sz="1400" spc="2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работами,</a:t>
            </a:r>
            <a:r>
              <a:rPr sz="1400" spc="229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или</a:t>
            </a:r>
            <a:r>
              <a:rPr sz="14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даже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 marR="366395"/>
            <a:r>
              <a:rPr sz="1400" spc="80" dirty="0">
                <a:solidFill>
                  <a:prstClr val="black"/>
                </a:solidFill>
                <a:cs typeface="Calibri"/>
              </a:rPr>
              <a:t>лишением</a:t>
            </a:r>
            <a:r>
              <a:rPr sz="1400" spc="2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свободы</a:t>
            </a:r>
            <a:r>
              <a:rPr sz="14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35" dirty="0">
                <a:solidFill>
                  <a:prstClr val="black"/>
                </a:solidFill>
                <a:cs typeface="Calibri"/>
              </a:rPr>
              <a:t>до</a:t>
            </a:r>
            <a:r>
              <a:rPr sz="1400" spc="18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трех</a:t>
            </a:r>
            <a:r>
              <a:rPr sz="1400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55" dirty="0">
                <a:solidFill>
                  <a:prstClr val="black"/>
                </a:solidFill>
                <a:cs typeface="Calibri"/>
              </a:rPr>
              <a:t>лет.</a:t>
            </a:r>
            <a:r>
              <a:rPr sz="1400" spc="17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0" dirty="0">
                <a:solidFill>
                  <a:prstClr val="black"/>
                </a:solidFill>
                <a:cs typeface="Calibri"/>
              </a:rPr>
              <a:t>Если </a:t>
            </a:r>
            <a:r>
              <a:rPr sz="1400" spc="-3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докажут,</a:t>
            </a:r>
            <a:r>
              <a:rPr sz="1400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55" dirty="0">
                <a:solidFill>
                  <a:prstClr val="black"/>
                </a:solidFill>
                <a:cs typeface="Calibri"/>
              </a:rPr>
              <a:t>что</a:t>
            </a:r>
            <a:r>
              <a:rPr sz="1400" spc="18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доказательства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 marR="101600"/>
            <a:r>
              <a:rPr sz="1400" spc="80" dirty="0">
                <a:solidFill>
                  <a:prstClr val="black"/>
                </a:solidFill>
                <a:cs typeface="Calibri"/>
              </a:rPr>
              <a:t>искусственно</a:t>
            </a:r>
            <a:r>
              <a:rPr sz="1400" spc="2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созданы,</a:t>
            </a:r>
            <a:r>
              <a:rPr sz="1400" spc="2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35" dirty="0">
                <a:solidFill>
                  <a:prstClr val="black"/>
                </a:solidFill>
                <a:cs typeface="Calibri"/>
              </a:rPr>
              <a:t>то</a:t>
            </a:r>
            <a:r>
              <a:rPr sz="1400" spc="1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срок</a:t>
            </a:r>
            <a:r>
              <a:rPr sz="1400" spc="2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лишения </a:t>
            </a:r>
            <a:r>
              <a:rPr sz="1400" spc="-3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свободы</a:t>
            </a:r>
            <a:r>
              <a:rPr sz="1400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увеличится</a:t>
            </a:r>
            <a:r>
              <a:rPr sz="1400" spc="23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35" dirty="0">
                <a:solidFill>
                  <a:prstClr val="black"/>
                </a:solidFill>
                <a:cs typeface="Calibri"/>
              </a:rPr>
              <a:t>до</a:t>
            </a:r>
            <a:r>
              <a:rPr sz="14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шести</a:t>
            </a:r>
            <a:r>
              <a:rPr sz="1400" spc="2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55" dirty="0">
                <a:solidFill>
                  <a:prstClr val="black"/>
                </a:solidFill>
                <a:cs typeface="Calibri"/>
              </a:rPr>
              <a:t>лет.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52120" y="1651325"/>
            <a:ext cx="32805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400" i="1" spc="-5" dirty="0">
                <a:solidFill>
                  <a:prstClr val="black"/>
                </a:solidFill>
                <a:cs typeface="Calibri"/>
              </a:rPr>
              <a:t>        </a:t>
            </a:r>
            <a:r>
              <a:rPr sz="1400" i="1" spc="-5" dirty="0" err="1">
                <a:solidFill>
                  <a:prstClr val="black"/>
                </a:solidFill>
                <a:cs typeface="Calibri"/>
              </a:rPr>
              <a:t>Статья</a:t>
            </a:r>
            <a:r>
              <a:rPr sz="1400" i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400" i="1" dirty="0">
                <a:solidFill>
                  <a:prstClr val="black"/>
                </a:solidFill>
                <a:cs typeface="Calibri"/>
              </a:rPr>
              <a:t>306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  </a:t>
            </a:r>
            <a:r>
              <a:rPr sz="1400" i="1" spc="-10" dirty="0" err="1">
                <a:solidFill>
                  <a:prstClr val="black"/>
                </a:solidFill>
                <a:cs typeface="Calibri"/>
              </a:rPr>
              <a:t>Уголовного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i="1" spc="-10" dirty="0" err="1">
                <a:solidFill>
                  <a:prstClr val="black"/>
                </a:solidFill>
                <a:cs typeface="Calibri"/>
              </a:rPr>
              <a:t>кодекса</a:t>
            </a:r>
            <a:r>
              <a:rPr sz="1400" i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i="1" spc="-265" dirty="0">
                <a:solidFill>
                  <a:prstClr val="black"/>
                </a:solidFill>
                <a:cs typeface="Calibri"/>
              </a:rPr>
              <a:t> </a:t>
            </a:r>
            <a:r>
              <a:rPr sz="1400" i="1" spc="-10" dirty="0" err="1">
                <a:solidFill>
                  <a:prstClr val="black"/>
                </a:solidFill>
                <a:cs typeface="Calibri"/>
              </a:rPr>
              <a:t>Российской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    </a:t>
            </a:r>
            <a:r>
              <a:rPr lang="ru-RU" sz="1400" i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400" i="1" spc="-5" dirty="0" err="1">
                <a:solidFill>
                  <a:prstClr val="black"/>
                </a:solidFill>
                <a:cs typeface="Calibri"/>
              </a:rPr>
              <a:t>Федерации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785" y="4085314"/>
            <a:ext cx="2880319" cy="22147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4168" y="2420888"/>
            <a:ext cx="284845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3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74" y="481013"/>
            <a:ext cx="80475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solidFill>
                  <a:srgbClr val="C00000"/>
                </a:solidFill>
              </a:rPr>
              <a:t>КАК</a:t>
            </a:r>
            <a:r>
              <a:rPr sz="2400" spc="165" dirty="0">
                <a:solidFill>
                  <a:srgbClr val="C00000"/>
                </a:solidFill>
              </a:rPr>
              <a:t> </a:t>
            </a:r>
            <a:r>
              <a:rPr sz="2400" spc="75" dirty="0">
                <a:solidFill>
                  <a:srgbClr val="C00000"/>
                </a:solidFill>
              </a:rPr>
              <a:t>ПРИВЛЕЧЬ</a:t>
            </a:r>
            <a:r>
              <a:rPr sz="2400" spc="190" dirty="0">
                <a:solidFill>
                  <a:srgbClr val="C00000"/>
                </a:solidFill>
              </a:rPr>
              <a:t> </a:t>
            </a:r>
            <a:r>
              <a:rPr sz="2400" spc="40" dirty="0">
                <a:solidFill>
                  <a:srgbClr val="C00000"/>
                </a:solidFill>
              </a:rPr>
              <a:t>ВЫМОГАТЕЛЯ </a:t>
            </a:r>
            <a:r>
              <a:rPr sz="2400" spc="-53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К</a:t>
            </a:r>
            <a:r>
              <a:rPr sz="2400" spc="185" dirty="0">
                <a:solidFill>
                  <a:srgbClr val="C00000"/>
                </a:solidFill>
              </a:rPr>
              <a:t> </a:t>
            </a:r>
            <a:r>
              <a:rPr sz="2400" spc="75" dirty="0">
                <a:solidFill>
                  <a:srgbClr val="C00000"/>
                </a:solidFill>
              </a:rPr>
              <a:t>ОТВЕТСТВЕННОСТИ?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916974" y="1312260"/>
            <a:ext cx="64236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45" dirty="0">
                <a:solidFill>
                  <a:prstClr val="black"/>
                </a:solidFill>
                <a:cs typeface="Calibri"/>
              </a:rPr>
              <a:t>Вы</a:t>
            </a:r>
            <a:r>
              <a:rPr sz="14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должны</a:t>
            </a:r>
            <a:r>
              <a:rPr sz="1400" spc="18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0" dirty="0">
                <a:solidFill>
                  <a:prstClr val="black"/>
                </a:solidFill>
                <a:cs typeface="Calibri"/>
              </a:rPr>
              <a:t>будете</a:t>
            </a:r>
            <a:r>
              <a:rPr sz="1400" spc="2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обратиться</a:t>
            </a:r>
            <a:r>
              <a:rPr sz="1400" spc="240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в</a:t>
            </a:r>
            <a:r>
              <a:rPr sz="14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ближайшее</a:t>
            </a:r>
            <a:r>
              <a:rPr sz="1400" spc="24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отделение </a:t>
            </a:r>
            <a:r>
              <a:rPr sz="1400" spc="-3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полиции</a:t>
            </a:r>
            <a:r>
              <a:rPr sz="1400" spc="2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и</a:t>
            </a:r>
            <a:r>
              <a:rPr sz="1400" spc="19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написать</a:t>
            </a:r>
            <a:r>
              <a:rPr sz="1400" spc="2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заявление.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493353" y="2071211"/>
            <a:ext cx="6126648" cy="2375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175" marR="33655">
              <a:lnSpc>
                <a:spcPct val="100000"/>
              </a:lnSpc>
              <a:spcBef>
                <a:spcPts val="105"/>
              </a:spcBef>
            </a:pPr>
            <a:r>
              <a:rPr spc="80" dirty="0"/>
              <a:t>Заявление</a:t>
            </a:r>
            <a:r>
              <a:rPr spc="220" dirty="0"/>
              <a:t> </a:t>
            </a:r>
            <a:r>
              <a:rPr dirty="0"/>
              <a:t>о</a:t>
            </a:r>
            <a:r>
              <a:rPr spc="185" dirty="0"/>
              <a:t> </a:t>
            </a:r>
            <a:r>
              <a:rPr spc="85" dirty="0"/>
              <a:t>преступлении</a:t>
            </a:r>
            <a:r>
              <a:rPr spc="235" dirty="0"/>
              <a:t> </a:t>
            </a:r>
            <a:r>
              <a:rPr spc="45" dirty="0"/>
              <a:t>Вы</a:t>
            </a:r>
            <a:r>
              <a:rPr spc="180" dirty="0"/>
              <a:t> </a:t>
            </a:r>
            <a:r>
              <a:rPr spc="70" dirty="0"/>
              <a:t>можете</a:t>
            </a:r>
            <a:r>
              <a:rPr spc="185" dirty="0"/>
              <a:t> </a:t>
            </a:r>
            <a:r>
              <a:rPr spc="70" dirty="0"/>
              <a:t>сделать</a:t>
            </a:r>
            <a:r>
              <a:rPr spc="215" dirty="0"/>
              <a:t> </a:t>
            </a:r>
            <a:r>
              <a:rPr dirty="0"/>
              <a:t>в </a:t>
            </a:r>
            <a:r>
              <a:rPr spc="-300" dirty="0"/>
              <a:t> </a:t>
            </a:r>
            <a:r>
              <a:rPr spc="75" dirty="0"/>
              <a:t>устном</a:t>
            </a:r>
            <a:r>
              <a:rPr spc="185" dirty="0"/>
              <a:t> </a:t>
            </a:r>
            <a:r>
              <a:rPr spc="60" dirty="0"/>
              <a:t>или</a:t>
            </a:r>
            <a:r>
              <a:rPr spc="195" dirty="0"/>
              <a:t> </a:t>
            </a:r>
            <a:r>
              <a:rPr spc="85" dirty="0"/>
              <a:t>письменном</a:t>
            </a:r>
            <a:r>
              <a:rPr spc="215" dirty="0"/>
              <a:t> </a:t>
            </a:r>
            <a:r>
              <a:rPr spc="70" dirty="0"/>
              <a:t>виде.</a:t>
            </a:r>
            <a:r>
              <a:rPr spc="215" dirty="0"/>
              <a:t> </a:t>
            </a:r>
            <a:r>
              <a:rPr spc="85" dirty="0"/>
              <a:t>Письменное</a:t>
            </a:r>
          </a:p>
          <a:p>
            <a:pPr marL="384175">
              <a:lnSpc>
                <a:spcPct val="100000"/>
              </a:lnSpc>
            </a:pPr>
            <a:r>
              <a:rPr spc="80" dirty="0"/>
              <a:t>заявление</a:t>
            </a:r>
            <a:r>
              <a:rPr spc="210" dirty="0"/>
              <a:t> </a:t>
            </a:r>
            <a:r>
              <a:rPr dirty="0"/>
              <a:t>о</a:t>
            </a:r>
            <a:r>
              <a:rPr spc="170" dirty="0"/>
              <a:t> </a:t>
            </a:r>
            <a:r>
              <a:rPr spc="85" dirty="0"/>
              <a:t>преступлении</a:t>
            </a:r>
            <a:r>
              <a:rPr spc="210" dirty="0"/>
              <a:t> </a:t>
            </a:r>
            <a:r>
              <a:rPr spc="80" dirty="0"/>
              <a:t>обязательно</a:t>
            </a:r>
          </a:p>
          <a:p>
            <a:pPr marL="384175" marR="5080">
              <a:lnSpc>
                <a:spcPct val="100000"/>
              </a:lnSpc>
            </a:pPr>
            <a:r>
              <a:rPr spc="75" dirty="0"/>
              <a:t>подпишите.</a:t>
            </a:r>
            <a:r>
              <a:rPr spc="229" dirty="0"/>
              <a:t> </a:t>
            </a:r>
            <a:r>
              <a:rPr spc="65" dirty="0"/>
              <a:t>Укажите</a:t>
            </a:r>
            <a:r>
              <a:rPr spc="215" dirty="0"/>
              <a:t> </a:t>
            </a:r>
            <a:r>
              <a:rPr spc="80" dirty="0"/>
              <a:t>почтовый</a:t>
            </a:r>
            <a:r>
              <a:rPr spc="215" dirty="0"/>
              <a:t> </a:t>
            </a:r>
            <a:r>
              <a:rPr spc="60" dirty="0"/>
              <a:t>или</a:t>
            </a:r>
            <a:r>
              <a:rPr spc="210" dirty="0"/>
              <a:t> </a:t>
            </a:r>
            <a:r>
              <a:rPr spc="80" dirty="0"/>
              <a:t>электронный </a:t>
            </a:r>
            <a:r>
              <a:rPr spc="-300" dirty="0"/>
              <a:t> </a:t>
            </a:r>
            <a:r>
              <a:rPr spc="70" dirty="0"/>
              <a:t>адрес</a:t>
            </a:r>
            <a:r>
              <a:rPr spc="225" dirty="0"/>
              <a:t> </a:t>
            </a:r>
            <a:r>
              <a:rPr spc="60" dirty="0"/>
              <a:t>для</a:t>
            </a:r>
            <a:r>
              <a:rPr spc="185" dirty="0"/>
              <a:t> </a:t>
            </a:r>
            <a:r>
              <a:rPr spc="75" dirty="0"/>
              <a:t>ответа.</a:t>
            </a:r>
          </a:p>
          <a:p>
            <a:pPr marL="371475">
              <a:lnSpc>
                <a:spcPct val="100000"/>
              </a:lnSpc>
              <a:spcBef>
                <a:spcPts val="30"/>
              </a:spcBef>
            </a:pPr>
            <a:endParaRPr sz="1350" dirty="0"/>
          </a:p>
          <a:p>
            <a:pPr marL="384175" marR="311785">
              <a:lnSpc>
                <a:spcPct val="100000"/>
              </a:lnSpc>
            </a:pPr>
            <a:r>
              <a:rPr spc="65" dirty="0"/>
              <a:t>Устное</a:t>
            </a:r>
            <a:r>
              <a:rPr spc="180" dirty="0"/>
              <a:t> </a:t>
            </a:r>
            <a:r>
              <a:rPr spc="80" dirty="0"/>
              <a:t>заявление</a:t>
            </a:r>
            <a:r>
              <a:rPr spc="220" dirty="0"/>
              <a:t> </a:t>
            </a:r>
            <a:r>
              <a:rPr dirty="0"/>
              <a:t>о</a:t>
            </a:r>
            <a:r>
              <a:rPr spc="190" dirty="0"/>
              <a:t> </a:t>
            </a:r>
            <a:r>
              <a:rPr spc="85" dirty="0"/>
              <a:t>преступлении</a:t>
            </a:r>
            <a:r>
              <a:rPr spc="220" dirty="0"/>
              <a:t> </a:t>
            </a:r>
            <a:r>
              <a:rPr spc="75" dirty="0"/>
              <a:t>вносится</a:t>
            </a:r>
            <a:r>
              <a:rPr spc="195" dirty="0"/>
              <a:t> </a:t>
            </a:r>
            <a:r>
              <a:rPr dirty="0"/>
              <a:t>в </a:t>
            </a:r>
            <a:r>
              <a:rPr spc="-305" dirty="0"/>
              <a:t> </a:t>
            </a:r>
            <a:r>
              <a:rPr spc="75" dirty="0"/>
              <a:t>протокол,</a:t>
            </a:r>
            <a:r>
              <a:rPr spc="185" dirty="0"/>
              <a:t> </a:t>
            </a:r>
            <a:r>
              <a:rPr spc="70" dirty="0"/>
              <a:t>который</a:t>
            </a:r>
            <a:r>
              <a:rPr spc="215" dirty="0"/>
              <a:t> </a:t>
            </a:r>
            <a:r>
              <a:rPr spc="80" dirty="0"/>
              <a:t>подписывается</a:t>
            </a:r>
            <a:r>
              <a:rPr spc="225" dirty="0"/>
              <a:t> </a:t>
            </a:r>
            <a:r>
              <a:rPr spc="65" dirty="0"/>
              <a:t>вами</a:t>
            </a:r>
            <a:r>
              <a:rPr spc="215" dirty="0"/>
              <a:t> </a:t>
            </a:r>
            <a:r>
              <a:rPr dirty="0"/>
              <a:t>и</a:t>
            </a:r>
          </a:p>
          <a:p>
            <a:pPr marL="384175" marR="115570">
              <a:lnSpc>
                <a:spcPct val="100000"/>
              </a:lnSpc>
            </a:pPr>
            <a:r>
              <a:rPr spc="75" dirty="0"/>
              <a:t>сотрудником,</a:t>
            </a:r>
            <a:r>
              <a:rPr spc="240" dirty="0"/>
              <a:t> </a:t>
            </a:r>
            <a:r>
              <a:rPr spc="80" dirty="0"/>
              <a:t>принявшим</a:t>
            </a:r>
            <a:r>
              <a:rPr spc="245" dirty="0"/>
              <a:t> </a:t>
            </a:r>
            <a:r>
              <a:rPr spc="80" dirty="0"/>
              <a:t>заявление.</a:t>
            </a:r>
            <a:r>
              <a:rPr spc="225" dirty="0"/>
              <a:t> </a:t>
            </a:r>
            <a:r>
              <a:rPr spc="70" dirty="0"/>
              <a:t>Протокол </a:t>
            </a:r>
            <a:r>
              <a:rPr spc="-300" dirty="0"/>
              <a:t> </a:t>
            </a:r>
            <a:r>
              <a:rPr spc="70" dirty="0"/>
              <a:t>должен</a:t>
            </a:r>
            <a:r>
              <a:rPr spc="185" dirty="0"/>
              <a:t> </a:t>
            </a:r>
            <a:r>
              <a:rPr spc="70" dirty="0"/>
              <a:t>содержать</a:t>
            </a:r>
            <a:r>
              <a:rPr spc="229" dirty="0"/>
              <a:t> </a:t>
            </a:r>
            <a:r>
              <a:rPr spc="80" dirty="0"/>
              <a:t>данные</a:t>
            </a:r>
            <a:r>
              <a:rPr spc="215" dirty="0"/>
              <a:t> </a:t>
            </a:r>
            <a:r>
              <a:rPr dirty="0"/>
              <a:t>о</a:t>
            </a:r>
            <a:r>
              <a:rPr spc="185" dirty="0"/>
              <a:t> </a:t>
            </a:r>
            <a:r>
              <a:rPr spc="65" dirty="0"/>
              <a:t>Вас,</a:t>
            </a:r>
            <a:r>
              <a:rPr spc="190" dirty="0"/>
              <a:t> </a:t>
            </a:r>
            <a:r>
              <a:rPr dirty="0"/>
              <a:t>а</a:t>
            </a:r>
            <a:r>
              <a:rPr spc="190" dirty="0"/>
              <a:t> </a:t>
            </a:r>
            <a:r>
              <a:rPr spc="70" dirty="0"/>
              <a:t>также</a:t>
            </a:r>
            <a:r>
              <a:rPr spc="200" dirty="0"/>
              <a:t> </a:t>
            </a:r>
            <a:r>
              <a:rPr dirty="0"/>
              <a:t>о</a:t>
            </a:r>
          </a:p>
          <a:p>
            <a:pPr marL="384175">
              <a:lnSpc>
                <a:spcPct val="100000"/>
              </a:lnSpc>
              <a:spcBef>
                <a:spcPts val="5"/>
              </a:spcBef>
            </a:pPr>
            <a:r>
              <a:rPr spc="80" dirty="0"/>
              <a:t>документах,</a:t>
            </a:r>
            <a:r>
              <a:rPr spc="225" dirty="0"/>
              <a:t> </a:t>
            </a:r>
            <a:r>
              <a:rPr spc="80" dirty="0"/>
              <a:t>удостоверяющих</a:t>
            </a:r>
            <a:r>
              <a:rPr spc="254" dirty="0"/>
              <a:t> </a:t>
            </a:r>
            <a:r>
              <a:rPr spc="70" dirty="0"/>
              <a:t>Вашу</a:t>
            </a:r>
            <a:r>
              <a:rPr spc="210" dirty="0"/>
              <a:t> </a:t>
            </a:r>
            <a:r>
              <a:rPr spc="80" dirty="0"/>
              <a:t>личность.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76056" y="4633531"/>
            <a:ext cx="3888432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0065">
              <a:spcBef>
                <a:spcPts val="100"/>
              </a:spcBef>
            </a:pPr>
            <a:r>
              <a:rPr sz="1400" spc="60" dirty="0">
                <a:solidFill>
                  <a:prstClr val="black"/>
                </a:solidFill>
                <a:cs typeface="Calibri"/>
              </a:rPr>
              <a:t>Вас</a:t>
            </a:r>
            <a:r>
              <a:rPr sz="1400" spc="17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предупредят</a:t>
            </a:r>
            <a:r>
              <a:rPr sz="1400" spc="23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45" dirty="0">
                <a:solidFill>
                  <a:prstClr val="black"/>
                </a:solidFill>
                <a:cs typeface="Calibri"/>
              </a:rPr>
              <a:t>об </a:t>
            </a:r>
            <a:r>
              <a:rPr sz="1400" spc="-3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уголовной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1400" spc="85" dirty="0">
                <a:solidFill>
                  <a:prstClr val="black"/>
                </a:solidFill>
                <a:cs typeface="Calibri"/>
              </a:rPr>
              <a:t>ответственности</a:t>
            </a:r>
            <a:r>
              <a:rPr sz="1400" spc="1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40" dirty="0">
                <a:solidFill>
                  <a:prstClr val="black"/>
                </a:solidFill>
                <a:cs typeface="Calibri"/>
              </a:rPr>
              <a:t>за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 marR="5080"/>
            <a:r>
              <a:rPr sz="1400" spc="75" dirty="0">
                <a:solidFill>
                  <a:prstClr val="black"/>
                </a:solidFill>
                <a:cs typeface="Calibri"/>
              </a:rPr>
              <a:t>заведомо 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ложный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донос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в</a:t>
            </a:r>
            <a:r>
              <a:rPr sz="1400" spc="17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соответствии</a:t>
            </a:r>
            <a:r>
              <a:rPr sz="1400" spc="2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40" dirty="0">
                <a:solidFill>
                  <a:prstClr val="black"/>
                </a:solidFill>
                <a:cs typeface="Calibri"/>
              </a:rPr>
              <a:t>со</a:t>
            </a:r>
            <a:r>
              <a:rPr sz="1400" spc="18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статьей </a:t>
            </a:r>
            <a:r>
              <a:rPr sz="1400" spc="-3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0" dirty="0">
                <a:solidFill>
                  <a:prstClr val="black"/>
                </a:solidFill>
                <a:cs typeface="Calibri"/>
              </a:rPr>
              <a:t>306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Уголовного </a:t>
            </a:r>
            <a:r>
              <a:rPr sz="1400" spc="65" dirty="0">
                <a:solidFill>
                  <a:prstClr val="black"/>
                </a:solidFill>
                <a:cs typeface="Calibri"/>
              </a:rPr>
              <a:t>кодекса </a:t>
            </a:r>
            <a:r>
              <a:rPr sz="1400" spc="7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Российской</a:t>
            </a:r>
            <a:r>
              <a:rPr sz="1400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80" dirty="0">
                <a:solidFill>
                  <a:prstClr val="black"/>
                </a:solidFill>
                <a:cs typeface="Calibri"/>
              </a:rPr>
              <a:t>Федерации,</a:t>
            </a:r>
            <a:r>
              <a:rPr sz="1400" spc="2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о </a:t>
            </a:r>
            <a:r>
              <a:rPr sz="1400" spc="-3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60" dirty="0">
                <a:solidFill>
                  <a:prstClr val="black"/>
                </a:solidFill>
                <a:cs typeface="Calibri"/>
              </a:rPr>
              <a:t>чем</a:t>
            </a:r>
            <a:r>
              <a:rPr sz="14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в</a:t>
            </a:r>
            <a:r>
              <a:rPr sz="1400" spc="1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протоколе</a:t>
            </a:r>
            <a:r>
              <a:rPr sz="14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55" dirty="0">
                <a:solidFill>
                  <a:prstClr val="black"/>
                </a:solidFill>
                <a:cs typeface="Calibri"/>
              </a:rPr>
              <a:t>будет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400" spc="70" dirty="0">
                <a:solidFill>
                  <a:prstClr val="black"/>
                </a:solidFill>
                <a:cs typeface="Calibri"/>
              </a:rPr>
              <a:t>сделана</a:t>
            </a:r>
            <a:r>
              <a:rPr sz="1400" spc="18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75" dirty="0">
                <a:solidFill>
                  <a:prstClr val="black"/>
                </a:solidFill>
                <a:cs typeface="Calibri"/>
              </a:rPr>
              <a:t>отметка.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282" y="4633531"/>
            <a:ext cx="2506582" cy="16757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8960" y="2240851"/>
            <a:ext cx="516723" cy="27003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3920" y="3231166"/>
            <a:ext cx="516723" cy="27003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Мы</a:t>
            </a:r>
            <a:r>
              <a:rPr spc="-15" dirty="0"/>
              <a:t> </a:t>
            </a:r>
            <a:r>
              <a:rPr spc="-5" dirty="0"/>
              <a:t>против</a:t>
            </a:r>
            <a:r>
              <a:rPr spc="-20" dirty="0"/>
              <a:t> </a:t>
            </a:r>
            <a:r>
              <a:rPr spc="-5" dirty="0"/>
              <a:t>коррупции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здравоохранении!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3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91330" y="106765"/>
            <a:ext cx="2064871" cy="1522973"/>
            <a:chOff x="3849115" y="172458"/>
            <a:chExt cx="2946400" cy="23564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404" y="172458"/>
              <a:ext cx="2411729" cy="17755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49115" y="1827656"/>
              <a:ext cx="2376805" cy="701040"/>
            </a:xfrm>
            <a:custGeom>
              <a:avLst/>
              <a:gdLst/>
              <a:ahLst/>
              <a:cxnLst/>
              <a:rect l="l" t="t" r="r" b="b"/>
              <a:pathLst>
                <a:path w="2376804" h="701039">
                  <a:moveTo>
                    <a:pt x="2376297" y="0"/>
                  </a:moveTo>
                  <a:lnTo>
                    <a:pt x="0" y="0"/>
                  </a:lnTo>
                  <a:lnTo>
                    <a:pt x="0" y="701040"/>
                  </a:lnTo>
                  <a:lnTo>
                    <a:pt x="2376297" y="701040"/>
                  </a:lnTo>
                  <a:lnTo>
                    <a:pt x="2376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25051" y="404664"/>
            <a:ext cx="56791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b="1" spc="45" dirty="0">
                <a:solidFill>
                  <a:srgbClr val="C00000"/>
                </a:solidFill>
                <a:cs typeface="Calibri"/>
              </a:rPr>
              <a:t>ЧТО</a:t>
            </a:r>
            <a:r>
              <a:rPr sz="2400" b="1" spc="170" dirty="0">
                <a:solidFill>
                  <a:srgbClr val="C00000"/>
                </a:solidFill>
                <a:cs typeface="Calibri"/>
              </a:rPr>
              <a:t> </a:t>
            </a:r>
            <a:r>
              <a:rPr sz="2400" b="1" spc="65" dirty="0">
                <a:solidFill>
                  <a:srgbClr val="C00000"/>
                </a:solidFill>
                <a:cs typeface="Calibri"/>
              </a:rPr>
              <a:t>ЖДЕТ</a:t>
            </a:r>
            <a:r>
              <a:rPr sz="2400" b="1" spc="165" dirty="0">
                <a:solidFill>
                  <a:srgbClr val="C00000"/>
                </a:solidFill>
                <a:cs typeface="Calibri"/>
              </a:rPr>
              <a:t> </a:t>
            </a:r>
            <a:r>
              <a:rPr sz="2400" b="1" spc="40" dirty="0">
                <a:solidFill>
                  <a:srgbClr val="C00000"/>
                </a:solidFill>
                <a:cs typeface="Calibri"/>
              </a:rPr>
              <a:t>ВЫМОГАТЕЛЯ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949094"/>
              </p:ext>
            </p:extLst>
          </p:nvPr>
        </p:nvGraphicFramePr>
        <p:xfrm>
          <a:off x="1042376" y="1173686"/>
          <a:ext cx="6781800" cy="3329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996">
                <a:tc>
                  <a:txBody>
                    <a:bodyPr/>
                    <a:lstStyle/>
                    <a:p>
                      <a:pPr marL="127000">
                        <a:lnSpc>
                          <a:spcPts val="1905"/>
                        </a:lnSpc>
                      </a:pPr>
                      <a:r>
                        <a:rPr sz="1500" b="1" spc="8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ПРЕСТУПЛЕНИЕ</a:t>
                      </a:r>
                      <a:endParaRPr sz="1500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1905"/>
                        </a:lnSpc>
                      </a:pPr>
                      <a:r>
                        <a:rPr sz="1500" b="1" spc="8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НАКАЗАНИЕ</a:t>
                      </a:r>
                      <a:endParaRPr sz="150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774700" marR="217170">
                        <a:lnSpc>
                          <a:spcPct val="100000"/>
                        </a:lnSpc>
                      </a:pP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Мелкое</a:t>
                      </a:r>
                      <a:r>
                        <a:rPr sz="1100" spc="114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8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взяточничество </a:t>
                      </a:r>
                      <a:r>
                        <a:rPr sz="1100" spc="-3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(менее</a:t>
                      </a:r>
                      <a:r>
                        <a:rPr sz="1100" spc="21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4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10</a:t>
                      </a:r>
                      <a:r>
                        <a:rPr sz="1100" spc="19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6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тыс.</a:t>
                      </a:r>
                      <a:r>
                        <a:rPr sz="1100" spc="19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руб.)</a:t>
                      </a:r>
                      <a:endParaRPr sz="110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85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161290" marR="121920">
                        <a:lnSpc>
                          <a:spcPct val="100000"/>
                        </a:lnSpc>
                      </a:pPr>
                      <a:r>
                        <a:rPr sz="1100" spc="3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До 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r>
                        <a:rPr sz="1100" spc="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5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года 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в</a:t>
                      </a:r>
                      <a:r>
                        <a:rPr sz="1100" spc="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колонии </a:t>
                      </a:r>
                      <a:r>
                        <a:rPr sz="1100" spc="-30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8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поселении</a:t>
                      </a:r>
                      <a:endParaRPr sz="110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858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83">
                <a:tc>
                  <a:txBody>
                    <a:bodyPr/>
                    <a:lstStyle/>
                    <a:p>
                      <a:pPr marL="774700" marR="74422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Взятка</a:t>
                      </a:r>
                      <a:r>
                        <a:rPr sz="1100" spc="19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5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(от</a:t>
                      </a:r>
                      <a:r>
                        <a:rPr sz="1100" spc="1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4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10</a:t>
                      </a:r>
                      <a:r>
                        <a:rPr sz="1100" spc="18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6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тыс. </a:t>
                      </a:r>
                      <a:r>
                        <a:rPr sz="1100" spc="-3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3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до</a:t>
                      </a:r>
                      <a:r>
                        <a:rPr sz="1100" spc="18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4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25</a:t>
                      </a:r>
                      <a:r>
                        <a:rPr sz="1100" spc="19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6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тыс.</a:t>
                      </a:r>
                      <a:r>
                        <a:rPr sz="1100" spc="19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руб.)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94298" marB="0"/>
                </a:tc>
                <a:tc>
                  <a:txBody>
                    <a:bodyPr/>
                    <a:lstStyle/>
                    <a:p>
                      <a:pPr marL="161290" marR="22225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spc="3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До 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3</a:t>
                      </a:r>
                      <a:r>
                        <a:rPr sz="1100" spc="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6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лет 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в</a:t>
                      </a:r>
                      <a:r>
                        <a:rPr sz="1100" spc="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колонии </a:t>
                      </a:r>
                      <a:r>
                        <a:rPr sz="1100" spc="-30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8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поселении</a:t>
                      </a:r>
                      <a:endParaRPr sz="110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9429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803">
                <a:tc>
                  <a:txBody>
                    <a:bodyPr/>
                    <a:lstStyle/>
                    <a:p>
                      <a:pPr marL="774700" marR="29337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Взятка 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в</a:t>
                      </a:r>
                      <a:r>
                        <a:rPr sz="1100" spc="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8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значительном </a:t>
                      </a:r>
                      <a:r>
                        <a:rPr sz="1100" spc="-30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размере</a:t>
                      </a:r>
                      <a:r>
                        <a:rPr sz="1100" spc="229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5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(от</a:t>
                      </a:r>
                      <a:r>
                        <a:rPr sz="1100" spc="18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4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25</a:t>
                      </a:r>
                      <a:r>
                        <a:rPr sz="1100" spc="19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6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тыс.</a:t>
                      </a:r>
                      <a:endParaRPr sz="110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  <a:p>
                      <a:pPr marL="774700">
                        <a:lnSpc>
                          <a:spcPct val="100000"/>
                        </a:lnSpc>
                      </a:pPr>
                      <a:r>
                        <a:rPr sz="1100" spc="3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до</a:t>
                      </a:r>
                      <a:r>
                        <a:rPr sz="1100" spc="18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6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150</a:t>
                      </a:r>
                      <a:r>
                        <a:rPr sz="1100" spc="19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6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тыс.</a:t>
                      </a:r>
                      <a:r>
                        <a:rPr sz="1100" spc="18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руб.)</a:t>
                      </a:r>
                      <a:endParaRPr sz="110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94298" marB="0"/>
                </a:tc>
                <a:tc>
                  <a:txBody>
                    <a:bodyPr/>
                    <a:lstStyle/>
                    <a:p>
                      <a:pPr marL="161290" marR="22225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spc="3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До 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6</a:t>
                      </a:r>
                      <a:r>
                        <a:rPr sz="1100" spc="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6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лет 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в</a:t>
                      </a:r>
                      <a:r>
                        <a:rPr sz="1100" spc="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колонии </a:t>
                      </a:r>
                      <a:r>
                        <a:rPr sz="1100" spc="-30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общего</a:t>
                      </a:r>
                      <a:r>
                        <a:rPr sz="1100" spc="2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режима</a:t>
                      </a:r>
                      <a:endParaRPr sz="110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94298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755">
                <a:tc>
                  <a:txBody>
                    <a:bodyPr/>
                    <a:lstStyle/>
                    <a:p>
                      <a:pPr marL="77470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Взятка</a:t>
                      </a:r>
                      <a:r>
                        <a:rPr sz="1100" spc="18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в</a:t>
                      </a:r>
                      <a:r>
                        <a:rPr sz="1100" spc="16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8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крупном</a:t>
                      </a:r>
                      <a:endParaRPr sz="110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  <a:p>
                      <a:pPr marL="774700" marR="473075">
                        <a:lnSpc>
                          <a:spcPct val="100000"/>
                        </a:lnSpc>
                      </a:pPr>
                      <a:r>
                        <a:rPr sz="1100" spc="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размере</a:t>
                      </a:r>
                      <a:r>
                        <a:rPr sz="1100" spc="22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5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(от</a:t>
                      </a:r>
                      <a:r>
                        <a:rPr sz="1100" spc="1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6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150</a:t>
                      </a:r>
                      <a:r>
                        <a:rPr sz="1100" spc="18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6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тыс. </a:t>
                      </a:r>
                      <a:r>
                        <a:rPr sz="1100" spc="-3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3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до</a:t>
                      </a:r>
                      <a:r>
                        <a:rPr sz="1100" spc="19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r>
                        <a:rPr sz="1100" spc="18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млн.</a:t>
                      </a:r>
                      <a:r>
                        <a:rPr sz="1100" spc="18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руб.)</a:t>
                      </a:r>
                      <a:endParaRPr sz="110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94298" marB="0"/>
                </a:tc>
                <a:tc>
                  <a:txBody>
                    <a:bodyPr/>
                    <a:lstStyle/>
                    <a:p>
                      <a:pPr marL="161290" marR="27051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spc="3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До</a:t>
                      </a:r>
                      <a:r>
                        <a:rPr sz="1100" spc="1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4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12</a:t>
                      </a:r>
                      <a:r>
                        <a:rPr sz="1100" spc="1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6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лет</a:t>
                      </a:r>
                      <a:r>
                        <a:rPr sz="1100" spc="1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колонии </a:t>
                      </a:r>
                      <a:r>
                        <a:rPr sz="1100" spc="-30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строгого</a:t>
                      </a:r>
                      <a:r>
                        <a:rPr sz="1100" spc="19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режима</a:t>
                      </a:r>
                      <a:endParaRPr sz="110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9429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291">
                <a:tc>
                  <a:txBody>
                    <a:bodyPr/>
                    <a:lstStyle/>
                    <a:p>
                      <a:pPr marL="774700" marR="15367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Взятка</a:t>
                      </a:r>
                      <a:r>
                        <a:rPr sz="1100" spc="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в</a:t>
                      </a:r>
                      <a:r>
                        <a:rPr sz="1100" spc="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особо </a:t>
                      </a:r>
                      <a:r>
                        <a:rPr sz="1100" spc="8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крупном </a:t>
                      </a:r>
                      <a:r>
                        <a:rPr sz="1100" spc="-30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размере</a:t>
                      </a:r>
                      <a:r>
                        <a:rPr sz="1100" spc="22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5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(от</a:t>
                      </a:r>
                      <a:r>
                        <a:rPr sz="1100" spc="18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</a:t>
                      </a:r>
                      <a:r>
                        <a:rPr sz="1100" spc="18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млн.</a:t>
                      </a:r>
                      <a:r>
                        <a:rPr sz="1100" spc="18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руб.)</a:t>
                      </a:r>
                      <a:endParaRPr sz="110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161290" marR="11938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spc="3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До</a:t>
                      </a:r>
                      <a:r>
                        <a:rPr sz="1100" spc="1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4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15</a:t>
                      </a:r>
                      <a:r>
                        <a:rPr sz="1100" spc="1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6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лет</a:t>
                      </a:r>
                      <a:r>
                        <a:rPr sz="1100" spc="1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в</a:t>
                      </a:r>
                      <a:r>
                        <a:rPr sz="1100" spc="1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колонии </a:t>
                      </a:r>
                      <a:r>
                        <a:rPr sz="1100" spc="-30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строгого</a:t>
                      </a:r>
                      <a:r>
                        <a:rPr sz="1100" spc="19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100" spc="7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режима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2137" y="1735281"/>
            <a:ext cx="516723" cy="27003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1442" y="2240851"/>
            <a:ext cx="516723" cy="27003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1441" y="2834926"/>
            <a:ext cx="516723" cy="27003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1443" y="3498817"/>
            <a:ext cx="516723" cy="27003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2154" y="4251008"/>
            <a:ext cx="516723" cy="27003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5051" y="4941168"/>
            <a:ext cx="2249831" cy="152648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Мы</a:t>
            </a:r>
            <a:r>
              <a:rPr spc="-15" dirty="0"/>
              <a:t> </a:t>
            </a:r>
            <a:r>
              <a:rPr spc="-5" dirty="0"/>
              <a:t>против</a:t>
            </a:r>
            <a:r>
              <a:rPr spc="-20" dirty="0"/>
              <a:t> </a:t>
            </a:r>
            <a:r>
              <a:rPr spc="-5" dirty="0"/>
              <a:t>коррупции</a:t>
            </a:r>
            <a:r>
              <a:rPr spc="-2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здравоохранении!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52825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326</TotalTime>
  <Words>1742</Words>
  <Application>Microsoft Office PowerPoint</Application>
  <PresentationFormat>Экран (4:3)</PresentationFormat>
  <Paragraphs>237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41" baseType="lpstr">
      <vt:lpstr>Arial</vt:lpstr>
      <vt:lpstr>Arial Black</vt:lpstr>
      <vt:lpstr>Arial MT</vt:lpstr>
      <vt:lpstr>Book Antiqua</vt:lpstr>
      <vt:lpstr>Calibri</vt:lpstr>
      <vt:lpstr>Candara</vt:lpstr>
      <vt:lpstr>Constantia</vt:lpstr>
      <vt:lpstr>Georgia</vt:lpstr>
      <vt:lpstr>Lucida Sans</vt:lpstr>
      <vt:lpstr>Symbol</vt:lpstr>
      <vt:lpstr>Times New Roman</vt:lpstr>
      <vt:lpstr>Trebuchet MS</vt:lpstr>
      <vt:lpstr>Wingdings</vt:lpstr>
      <vt:lpstr>Wingdings 2</vt:lpstr>
      <vt:lpstr>Wingdings 3</vt:lpstr>
      <vt:lpstr>9_Office Theme</vt:lpstr>
      <vt:lpstr>1_Волна</vt:lpstr>
      <vt:lpstr>Бумажная</vt:lpstr>
      <vt:lpstr>1_Воздушный поток</vt:lpstr>
      <vt:lpstr>Апекс</vt:lpstr>
      <vt:lpstr>Office Theme</vt:lpstr>
      <vt:lpstr>2_Апекс</vt:lpstr>
      <vt:lpstr>Тема Office</vt:lpstr>
      <vt:lpstr>Презентация</vt:lpstr>
      <vt:lpstr>Права и свободы человека</vt:lpstr>
      <vt:lpstr>У ВАС ЕСТЬ ПОЛИС  ОБЯЗАТЕЛЬНОГО МЕДИЦИНСКОГО  СТРАХОВАНИЯ (ОМС)</vt:lpstr>
      <vt:lpstr>Презентация PowerPoint</vt:lpstr>
      <vt:lpstr>ТЕПЕРЬ МЫ ПОДРОБНО  РАССКАЖЕМ, ЧТО ТАКОЕ ВЗЯТКА</vt:lpstr>
      <vt:lpstr>ЧТО ТОЖЕ СЧИТАЕТСЯ ВЗЯТКОЙ</vt:lpstr>
      <vt:lpstr>ИТАК, РАБОТНИК  МЕДИЦИНСКОГО УЧРЕЖДЕНИЯ  ПРОСИТ ВОЗНАГРАЖДЕНИЕ.  ВАШИ ДЕЙСТВИЯ?</vt:lpstr>
      <vt:lpstr>ПРЕЖДЕ   ЧЕМ   НАПИСАТЬ   ЗАЯВЛЕНИЕ…</vt:lpstr>
      <vt:lpstr>КАК ПРИВЛЕЧЬ ВЫМОГАТЕЛЯ  К ОТВЕТСТВЕННОСТИ?</vt:lpstr>
      <vt:lpstr>Презентация PowerPoint</vt:lpstr>
      <vt:lpstr>ЧТО ТАКОЕ КОРРУПЦИЯ</vt:lpstr>
      <vt:lpstr>Презентация PowerPoint</vt:lpstr>
      <vt:lpstr>Субъективное право</vt:lpstr>
      <vt:lpstr>Противодействие коррупции</vt:lpstr>
      <vt:lpstr>Предупреждение коррупции</vt:lpstr>
      <vt:lpstr>Российское законодательство в сфере  предупреждения и противодействия коррупции</vt:lpstr>
      <vt:lpstr>1. Антикоррупционная политика организации включает:</vt:lpstr>
      <vt:lpstr>Специальные обязанности в связи с предупреждением и  противодействием коррупции могут устанавливаться для  следующих категорий лиц, работающих в организации: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и свободы человека</dc:title>
  <dc:creator>Андрей</dc:creator>
  <cp:lastModifiedBy>urist</cp:lastModifiedBy>
  <cp:revision>46</cp:revision>
  <dcterms:created xsi:type="dcterms:W3CDTF">2014-10-20T19:49:50Z</dcterms:created>
  <dcterms:modified xsi:type="dcterms:W3CDTF">2024-10-04T09:05:09Z</dcterms:modified>
</cp:coreProperties>
</file>